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23"/>
  </p:notesMasterIdLst>
  <p:sldIdLst>
    <p:sldId id="390" r:id="rId3"/>
    <p:sldId id="260" r:id="rId4"/>
    <p:sldId id="349" r:id="rId5"/>
    <p:sldId id="350" r:id="rId6"/>
    <p:sldId id="373" r:id="rId7"/>
    <p:sldId id="369" r:id="rId8"/>
    <p:sldId id="374" r:id="rId9"/>
    <p:sldId id="352" r:id="rId10"/>
    <p:sldId id="376" r:id="rId11"/>
    <p:sldId id="375" r:id="rId12"/>
    <p:sldId id="380" r:id="rId13"/>
    <p:sldId id="368" r:id="rId14"/>
    <p:sldId id="378" r:id="rId15"/>
    <p:sldId id="391" r:id="rId16"/>
    <p:sldId id="387" r:id="rId17"/>
    <p:sldId id="384" r:id="rId18"/>
    <p:sldId id="385" r:id="rId19"/>
    <p:sldId id="386" r:id="rId20"/>
    <p:sldId id="404" r:id="rId21"/>
    <p:sldId id="367"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B7A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2"/>
  </p:normalViewPr>
  <p:slideViewPr>
    <p:cSldViewPr snapToGrid="0">
      <p:cViewPr varScale="1">
        <p:scale>
          <a:sx n="127" d="100"/>
          <a:sy n="127" d="100"/>
        </p:scale>
        <p:origin x="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83F7A9-7577-4457-ABDA-68DC73118855}" type="datetimeFigureOut">
              <a:rPr lang="tr-TR" smtClean="0"/>
              <a:t>24.02.2025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D411C-6D36-4FA4-8B91-0059C32773A1}" type="slidenum">
              <a:rPr lang="tr-TR" smtClean="0"/>
              <a:t>‹#›</a:t>
            </a:fld>
            <a:endParaRPr lang="tr-TR"/>
          </a:p>
        </p:txBody>
      </p:sp>
    </p:spTree>
    <p:extLst>
      <p:ext uri="{BB962C8B-B14F-4D97-AF65-F5344CB8AC3E}">
        <p14:creationId xmlns:p14="http://schemas.microsoft.com/office/powerpoint/2010/main" val="153247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7D411C-6D36-4FA4-8B91-0059C32773A1}" type="slidenum">
              <a:rPr lang="tr-TR" smtClean="0"/>
              <a:t>2</a:t>
            </a:fld>
            <a:endParaRPr lang="tr-TR"/>
          </a:p>
        </p:txBody>
      </p:sp>
    </p:spTree>
    <p:extLst>
      <p:ext uri="{BB962C8B-B14F-4D97-AF65-F5344CB8AC3E}">
        <p14:creationId xmlns:p14="http://schemas.microsoft.com/office/powerpoint/2010/main" val="220019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7D411C-6D36-4FA4-8B91-0059C32773A1}" type="slidenum">
              <a:rPr lang="tr-TR" smtClean="0"/>
              <a:t>13</a:t>
            </a:fld>
            <a:endParaRPr lang="tr-TR"/>
          </a:p>
        </p:txBody>
      </p:sp>
    </p:spTree>
    <p:extLst>
      <p:ext uri="{BB962C8B-B14F-4D97-AF65-F5344CB8AC3E}">
        <p14:creationId xmlns:p14="http://schemas.microsoft.com/office/powerpoint/2010/main" val="87894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C7D411C-6D36-4FA4-8B91-0059C32773A1}" type="slidenum">
              <a:rPr lang="tr-TR" smtClean="0"/>
              <a:t>14</a:t>
            </a:fld>
            <a:endParaRPr lang="tr-TR"/>
          </a:p>
        </p:txBody>
      </p:sp>
    </p:spTree>
    <p:extLst>
      <p:ext uri="{BB962C8B-B14F-4D97-AF65-F5344CB8AC3E}">
        <p14:creationId xmlns:p14="http://schemas.microsoft.com/office/powerpoint/2010/main" val="175054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82D558-BFBC-F076-003E-E879F8CDE5E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2356F51-4D0F-A4F9-2F20-9D369E36EB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AE5D32F-5B2B-6EE1-DCE9-623B898713D7}"/>
              </a:ext>
            </a:extLst>
          </p:cNvPr>
          <p:cNvSpPr>
            <a:spLocks noGrp="1"/>
          </p:cNvSpPr>
          <p:nvPr>
            <p:ph type="dt" sz="half" idx="10"/>
          </p:nvPr>
        </p:nvSpPr>
        <p:spPr/>
        <p:txBody>
          <a:bodyPr/>
          <a:lstStyle/>
          <a:p>
            <a:fld id="{DE16B0B5-2388-4275-8EB9-DB14F02AAB88}" type="datetime1">
              <a:rPr lang="tr-TR" smtClean="0"/>
              <a:t>24.02.2025</a:t>
            </a:fld>
            <a:endParaRPr lang="tr-TR"/>
          </a:p>
        </p:txBody>
      </p:sp>
      <p:sp>
        <p:nvSpPr>
          <p:cNvPr id="5" name="Alt Bilgi Yer Tutucusu 4">
            <a:extLst>
              <a:ext uri="{FF2B5EF4-FFF2-40B4-BE49-F238E27FC236}">
                <a16:creationId xmlns:a16="http://schemas.microsoft.com/office/drawing/2014/main" id="{4BB82EDB-0545-E409-B911-40F1DD847E0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DBF85C0-6958-95EE-49F8-C15042B84CF6}"/>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118788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E94852-3939-A918-17C3-2726A48441C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DBB8BDF-A26C-89D5-10FC-42E964592CF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11340E3-FA52-A13F-255B-20B365A4429C}"/>
              </a:ext>
            </a:extLst>
          </p:cNvPr>
          <p:cNvSpPr>
            <a:spLocks noGrp="1"/>
          </p:cNvSpPr>
          <p:nvPr>
            <p:ph type="dt" sz="half" idx="10"/>
          </p:nvPr>
        </p:nvSpPr>
        <p:spPr/>
        <p:txBody>
          <a:bodyPr/>
          <a:lstStyle/>
          <a:p>
            <a:fld id="{69692C82-6742-47E2-AD99-F23966AAD152}" type="datetime1">
              <a:rPr lang="tr-TR" smtClean="0"/>
              <a:t>24.02.2025</a:t>
            </a:fld>
            <a:endParaRPr lang="tr-TR"/>
          </a:p>
        </p:txBody>
      </p:sp>
      <p:sp>
        <p:nvSpPr>
          <p:cNvPr id="5" name="Alt Bilgi Yer Tutucusu 4">
            <a:extLst>
              <a:ext uri="{FF2B5EF4-FFF2-40B4-BE49-F238E27FC236}">
                <a16:creationId xmlns:a16="http://schemas.microsoft.com/office/drawing/2014/main" id="{68E78D0B-B4C7-1629-3C28-A0B45EA19D9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2BFD0E0-C6B5-36ED-2877-641E4BE46075}"/>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22001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F847B47-21CE-AB6B-F85B-9ECD47FA315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6F5A0C9-5401-7B74-94A1-518953672873}"/>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2367B84-B46F-9938-7FE3-F658DB0B81CA}"/>
              </a:ext>
            </a:extLst>
          </p:cNvPr>
          <p:cNvSpPr>
            <a:spLocks noGrp="1"/>
          </p:cNvSpPr>
          <p:nvPr>
            <p:ph type="dt" sz="half" idx="10"/>
          </p:nvPr>
        </p:nvSpPr>
        <p:spPr/>
        <p:txBody>
          <a:bodyPr/>
          <a:lstStyle/>
          <a:p>
            <a:fld id="{5F87D355-53CC-4BF8-86BD-2469A3E80C89}" type="datetime1">
              <a:rPr lang="tr-TR" smtClean="0"/>
              <a:t>24.02.2025</a:t>
            </a:fld>
            <a:endParaRPr lang="tr-TR"/>
          </a:p>
        </p:txBody>
      </p:sp>
      <p:sp>
        <p:nvSpPr>
          <p:cNvPr id="5" name="Alt Bilgi Yer Tutucusu 4">
            <a:extLst>
              <a:ext uri="{FF2B5EF4-FFF2-40B4-BE49-F238E27FC236}">
                <a16:creationId xmlns:a16="http://schemas.microsoft.com/office/drawing/2014/main" id="{89490436-CBD2-BD42-26F6-BAC9D05A244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C83402D-BFB2-8650-7275-7D953AFDF0CE}"/>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2929368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272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7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405805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2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748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Our Team LAYOUT</a:t>
            </a:r>
          </a:p>
        </p:txBody>
      </p:sp>
      <p:sp>
        <p:nvSpPr>
          <p:cNvPr id="4" name="Picture Placeholder 2">
            <a:extLst>
              <a:ext uri="{FF2B5EF4-FFF2-40B4-BE49-F238E27FC236}">
                <a16:creationId xmlns:a16="http://schemas.microsoft.com/office/drawing/2014/main" id="{7C275FF9-FACB-41D3-82C5-4B49C0F013B9}"/>
              </a:ext>
            </a:extLst>
          </p:cNvPr>
          <p:cNvSpPr>
            <a:spLocks noGrp="1"/>
          </p:cNvSpPr>
          <p:nvPr>
            <p:ph type="pic" idx="15" hasCustomPrompt="1"/>
          </p:nvPr>
        </p:nvSpPr>
        <p:spPr>
          <a:xfrm>
            <a:off x="3650190" y="1657274"/>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5" name="Picture Placeholder 2">
            <a:extLst>
              <a:ext uri="{FF2B5EF4-FFF2-40B4-BE49-F238E27FC236}">
                <a16:creationId xmlns:a16="http://schemas.microsoft.com/office/drawing/2014/main" id="{CDE673F4-2E5F-4E41-BFDF-907F90E32962}"/>
              </a:ext>
            </a:extLst>
          </p:cNvPr>
          <p:cNvSpPr>
            <a:spLocks noGrp="1"/>
          </p:cNvSpPr>
          <p:nvPr>
            <p:ph type="pic" idx="16" hasCustomPrompt="1"/>
          </p:nvPr>
        </p:nvSpPr>
        <p:spPr>
          <a:xfrm>
            <a:off x="6403397" y="1657274"/>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6" name="Picture Placeholder 2">
            <a:extLst>
              <a:ext uri="{FF2B5EF4-FFF2-40B4-BE49-F238E27FC236}">
                <a16:creationId xmlns:a16="http://schemas.microsoft.com/office/drawing/2014/main" id="{ED7AE57D-7CC1-4AD1-A247-88D61476160E}"/>
              </a:ext>
            </a:extLst>
          </p:cNvPr>
          <p:cNvSpPr>
            <a:spLocks noGrp="1"/>
          </p:cNvSpPr>
          <p:nvPr>
            <p:ph type="pic" idx="17" hasCustomPrompt="1"/>
          </p:nvPr>
        </p:nvSpPr>
        <p:spPr>
          <a:xfrm>
            <a:off x="9156603" y="1657274"/>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7" name="Picture Placeholder 2">
            <a:extLst>
              <a:ext uri="{FF2B5EF4-FFF2-40B4-BE49-F238E27FC236}">
                <a16:creationId xmlns:a16="http://schemas.microsoft.com/office/drawing/2014/main" id="{0EB9B0FC-870B-49B2-B6FB-FE7F626B1033}"/>
              </a:ext>
            </a:extLst>
          </p:cNvPr>
          <p:cNvSpPr>
            <a:spLocks noGrp="1"/>
          </p:cNvSpPr>
          <p:nvPr>
            <p:ph type="pic" idx="18" hasCustomPrompt="1"/>
          </p:nvPr>
        </p:nvSpPr>
        <p:spPr>
          <a:xfrm>
            <a:off x="896983" y="1657274"/>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722284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0" y="0"/>
            <a:ext cx="5638800" cy="6858000"/>
          </a:xfrm>
          <a:prstGeom prst="rect">
            <a:avLst/>
          </a:prstGeom>
          <a:solidFill>
            <a:schemeClr val="bg1">
              <a:lumMod val="95000"/>
            </a:schemeClr>
          </a:solidFill>
          <a:ln w="152400">
            <a:noFill/>
          </a:ln>
          <a:effectLst/>
        </p:spPr>
        <p:txBody>
          <a:bodyPr lIns="365760" anchor="ctr"/>
          <a:lstStyle>
            <a:lvl1pPr marL="0" indent="0" algn="l">
              <a:buFontTx/>
              <a:buNone/>
              <a:defRPr sz="1400">
                <a:solidFill>
                  <a:schemeClr val="tx1">
                    <a:lumMod val="75000"/>
                    <a:lumOff val="25000"/>
                  </a:schemeClr>
                </a:solidFill>
              </a:defRPr>
            </a:lvl1pPr>
          </a:lstStyle>
          <a:p>
            <a:r>
              <a:rPr lang="en-US" altLang="ko-KR"/>
              <a:t>Place Your Picture Here </a:t>
            </a:r>
          </a:p>
          <a:p>
            <a:r>
              <a:rPr lang="en-US" altLang="ko-KR"/>
              <a:t>And Sand Back</a:t>
            </a:r>
            <a:endParaRPr lang="ko-KR" altLang="en-US"/>
          </a:p>
        </p:txBody>
      </p:sp>
      <p:sp>
        <p:nvSpPr>
          <p:cNvPr id="7" name="그림 개체 틀 2">
            <a:extLst>
              <a:ext uri="{FF2B5EF4-FFF2-40B4-BE49-F238E27FC236}">
                <a16:creationId xmlns:a16="http://schemas.microsoft.com/office/drawing/2014/main" id="{6033F2F0-7D0F-4B5D-8E37-7C30E5A5D26E}"/>
              </a:ext>
            </a:extLst>
          </p:cNvPr>
          <p:cNvSpPr>
            <a:spLocks noGrp="1"/>
          </p:cNvSpPr>
          <p:nvPr>
            <p:ph type="pic" sz="quarter" idx="11" hasCustomPrompt="1"/>
          </p:nvPr>
        </p:nvSpPr>
        <p:spPr>
          <a:xfrm>
            <a:off x="7548561" y="477308"/>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a:t>Place Your Picture Here</a:t>
            </a:r>
            <a:endParaRPr lang="ko-KR" altLang="en-US"/>
          </a:p>
        </p:txBody>
      </p:sp>
      <p:sp>
        <p:nvSpPr>
          <p:cNvPr id="8" name="그림 개체 틀 2">
            <a:extLst>
              <a:ext uri="{FF2B5EF4-FFF2-40B4-BE49-F238E27FC236}">
                <a16:creationId xmlns:a16="http://schemas.microsoft.com/office/drawing/2014/main" id="{40B2EF10-A0C4-401E-8AA6-CF7463C59568}"/>
              </a:ext>
            </a:extLst>
          </p:cNvPr>
          <p:cNvSpPr>
            <a:spLocks noGrp="1"/>
          </p:cNvSpPr>
          <p:nvPr>
            <p:ph type="pic" sz="quarter" idx="12" hasCustomPrompt="1"/>
          </p:nvPr>
        </p:nvSpPr>
        <p:spPr>
          <a:xfrm>
            <a:off x="7548561" y="3648856"/>
            <a:ext cx="2897717" cy="2731837"/>
          </a:xfrm>
          <a:prstGeom prst="rect">
            <a:avLst/>
          </a:prstGeom>
          <a:solidFill>
            <a:schemeClr val="bg1">
              <a:lumMod val="95000"/>
            </a:schemeClr>
          </a:solidFill>
          <a:ln w="152400">
            <a:noFill/>
          </a:ln>
          <a:effectLst/>
        </p:spPr>
        <p:txBody>
          <a:bodyPr anchor="ctr"/>
          <a:lstStyle>
            <a:lvl1pPr marL="0" indent="0" algn="ctr">
              <a:buFontTx/>
              <a:buNone/>
              <a:defRPr sz="14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789005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85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ADC63A-5CAE-7B00-3782-FC573DDF59C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48B24FC-442B-66BD-62F3-E03F4B945B6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13AE260-7DE9-008C-F63D-851A17E354C0}"/>
              </a:ext>
            </a:extLst>
          </p:cNvPr>
          <p:cNvSpPr>
            <a:spLocks noGrp="1"/>
          </p:cNvSpPr>
          <p:nvPr>
            <p:ph type="dt" sz="half" idx="10"/>
          </p:nvPr>
        </p:nvSpPr>
        <p:spPr/>
        <p:txBody>
          <a:bodyPr/>
          <a:lstStyle/>
          <a:p>
            <a:fld id="{8CE6CB94-AECF-49AD-B389-53368C2D8C98}" type="datetime1">
              <a:rPr lang="tr-TR" smtClean="0"/>
              <a:t>24.02.2025</a:t>
            </a:fld>
            <a:endParaRPr lang="tr-TR"/>
          </a:p>
        </p:txBody>
      </p:sp>
      <p:sp>
        <p:nvSpPr>
          <p:cNvPr id="5" name="Alt Bilgi Yer Tutucusu 4">
            <a:extLst>
              <a:ext uri="{FF2B5EF4-FFF2-40B4-BE49-F238E27FC236}">
                <a16:creationId xmlns:a16="http://schemas.microsoft.com/office/drawing/2014/main" id="{FE0BEA67-C2EE-CFE4-3CC6-BA225D35B4E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2F34DE1-F6F5-1449-BF23-8AEB95C3E383}"/>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3809230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C5F11EE-6599-4EE8-9635-5386935467E5}"/>
              </a:ext>
            </a:extLst>
          </p:cNvPr>
          <p:cNvGrpSpPr/>
          <p:nvPr userDrawn="1"/>
        </p:nvGrpSpPr>
        <p:grpSpPr>
          <a:xfrm>
            <a:off x="4934692" y="1876590"/>
            <a:ext cx="2297808" cy="4039426"/>
            <a:chOff x="445712" y="1449040"/>
            <a:chExt cx="2113018" cy="3924176"/>
          </a:xfrm>
        </p:grpSpPr>
        <p:sp>
          <p:nvSpPr>
            <p:cNvPr id="3" name="Rounded Rectangle 5">
              <a:extLst>
                <a:ext uri="{FF2B5EF4-FFF2-40B4-BE49-F238E27FC236}">
                  <a16:creationId xmlns:a16="http://schemas.microsoft.com/office/drawing/2014/main" id="{1DFBAA1A-A097-491A-AD06-5325C8670C73}"/>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6029E473-2071-4803-A8F4-17B7CDA8FA8D}"/>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4AEF078B-F6E3-4B65-ACF1-AF9422CF21C6}"/>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69F4797F-2F94-405A-8428-3EC22B58449F}"/>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AFD20A30-03F4-4B69-8633-D3B8477EB21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542B02DD-4EDE-4522-9A61-986E7528E177}"/>
              </a:ext>
            </a:extLst>
          </p:cNvPr>
          <p:cNvSpPr>
            <a:spLocks noGrp="1"/>
          </p:cNvSpPr>
          <p:nvPr>
            <p:ph type="pic" idx="11" hasCustomPrompt="1"/>
          </p:nvPr>
        </p:nvSpPr>
        <p:spPr>
          <a:xfrm>
            <a:off x="5075352" y="2234767"/>
            <a:ext cx="2041298" cy="3236819"/>
          </a:xfrm>
          <a:prstGeom prst="rect">
            <a:avLst/>
          </a:prstGeom>
          <a:solidFill>
            <a:schemeClr val="bg1">
              <a:lumMod val="95000"/>
            </a:schemeClr>
          </a:solidFill>
          <a:ln w="12700">
            <a:noFill/>
          </a:ln>
        </p:spPr>
        <p:txBody>
          <a:bodyPr anchor="ctr"/>
          <a:lstStyle>
            <a:lvl1pPr marL="0" indent="0" algn="ctr">
              <a:buNone/>
              <a:defRPr sz="1400" b="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9" name="Text Placeholder 9">
            <a:extLst>
              <a:ext uri="{FF2B5EF4-FFF2-40B4-BE49-F238E27FC236}">
                <a16:creationId xmlns:a16="http://schemas.microsoft.com/office/drawing/2014/main" id="{13D4E7D2-26F4-457E-8E14-780B82CDE4C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
        <p:nvSpPr>
          <p:cNvPr id="10" name="Picture Placeholder 2">
            <a:extLst>
              <a:ext uri="{FF2B5EF4-FFF2-40B4-BE49-F238E27FC236}">
                <a16:creationId xmlns:a16="http://schemas.microsoft.com/office/drawing/2014/main" id="{46207BAF-BD62-487A-8475-7C750FC5A7DD}"/>
              </a:ext>
            </a:extLst>
          </p:cNvPr>
          <p:cNvSpPr>
            <a:spLocks noGrp="1"/>
          </p:cNvSpPr>
          <p:nvPr>
            <p:ph type="pic" idx="12" hasCustomPrompt="1"/>
          </p:nvPr>
        </p:nvSpPr>
        <p:spPr>
          <a:xfrm>
            <a:off x="2802353" y="2234764"/>
            <a:ext cx="2041298" cy="3236819"/>
          </a:xfrm>
          <a:prstGeom prst="rect">
            <a:avLst/>
          </a:prstGeom>
          <a:solidFill>
            <a:schemeClr val="bg1">
              <a:lumMod val="95000"/>
            </a:schemeClr>
          </a:solidFill>
          <a:ln w="12700">
            <a:noFill/>
          </a:ln>
        </p:spPr>
        <p:txBody>
          <a:bodyPr anchor="ctr"/>
          <a:lstStyle>
            <a:lvl1pPr marL="0" indent="0" algn="ctr">
              <a:buNone/>
              <a:defRPr sz="1400" b="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11" name="Picture Placeholder 2">
            <a:extLst>
              <a:ext uri="{FF2B5EF4-FFF2-40B4-BE49-F238E27FC236}">
                <a16:creationId xmlns:a16="http://schemas.microsoft.com/office/drawing/2014/main" id="{3A4D91E6-8283-4C22-9E1A-C3BC16792543}"/>
              </a:ext>
            </a:extLst>
          </p:cNvPr>
          <p:cNvSpPr>
            <a:spLocks noGrp="1"/>
          </p:cNvSpPr>
          <p:nvPr>
            <p:ph type="pic" idx="13" hasCustomPrompt="1"/>
          </p:nvPr>
        </p:nvSpPr>
        <p:spPr>
          <a:xfrm>
            <a:off x="529354" y="2234764"/>
            <a:ext cx="2041298" cy="3236819"/>
          </a:xfrm>
          <a:prstGeom prst="rect">
            <a:avLst/>
          </a:prstGeom>
          <a:solidFill>
            <a:schemeClr val="bg1">
              <a:lumMod val="95000"/>
            </a:schemeClr>
          </a:solidFill>
          <a:ln w="12700">
            <a:noFill/>
          </a:ln>
        </p:spPr>
        <p:txBody>
          <a:bodyPr anchor="ctr"/>
          <a:lstStyle>
            <a:lvl1pPr marL="0" indent="0" algn="ctr">
              <a:buNone/>
              <a:defRPr sz="1400" b="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12" name="Picture Placeholder 2">
            <a:extLst>
              <a:ext uri="{FF2B5EF4-FFF2-40B4-BE49-F238E27FC236}">
                <a16:creationId xmlns:a16="http://schemas.microsoft.com/office/drawing/2014/main" id="{4C6F000E-F7A9-4BCD-92D9-6FC81D765DED}"/>
              </a:ext>
            </a:extLst>
          </p:cNvPr>
          <p:cNvSpPr>
            <a:spLocks noGrp="1"/>
          </p:cNvSpPr>
          <p:nvPr>
            <p:ph type="pic" idx="14" hasCustomPrompt="1"/>
          </p:nvPr>
        </p:nvSpPr>
        <p:spPr>
          <a:xfrm>
            <a:off x="9621348" y="2234764"/>
            <a:ext cx="2041298" cy="3236819"/>
          </a:xfrm>
          <a:prstGeom prst="rect">
            <a:avLst/>
          </a:prstGeom>
          <a:solidFill>
            <a:schemeClr val="bg1">
              <a:lumMod val="95000"/>
            </a:schemeClr>
          </a:solidFill>
          <a:ln w="12700">
            <a:noFill/>
          </a:ln>
        </p:spPr>
        <p:txBody>
          <a:bodyPr anchor="ctr"/>
          <a:lstStyle>
            <a:lvl1pPr marL="0" indent="0" algn="ctr">
              <a:buNone/>
              <a:defRPr sz="1400" b="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
        <p:nvSpPr>
          <p:cNvPr id="13" name="Picture Placeholder 2">
            <a:extLst>
              <a:ext uri="{FF2B5EF4-FFF2-40B4-BE49-F238E27FC236}">
                <a16:creationId xmlns:a16="http://schemas.microsoft.com/office/drawing/2014/main" id="{5F1ACAB3-51BE-4E70-873B-1F132DCDBC6E}"/>
              </a:ext>
            </a:extLst>
          </p:cNvPr>
          <p:cNvSpPr>
            <a:spLocks noGrp="1"/>
          </p:cNvSpPr>
          <p:nvPr>
            <p:ph type="pic" idx="15" hasCustomPrompt="1"/>
          </p:nvPr>
        </p:nvSpPr>
        <p:spPr>
          <a:xfrm>
            <a:off x="7348350" y="2234764"/>
            <a:ext cx="2041298" cy="3236819"/>
          </a:xfrm>
          <a:prstGeom prst="rect">
            <a:avLst/>
          </a:prstGeom>
          <a:solidFill>
            <a:schemeClr val="bg1">
              <a:lumMod val="95000"/>
            </a:schemeClr>
          </a:solidFill>
          <a:ln w="12700">
            <a:noFill/>
          </a:ln>
        </p:spPr>
        <p:txBody>
          <a:bodyPr anchor="ctr"/>
          <a:lstStyle>
            <a:lvl1pPr marL="0" indent="0" algn="ctr">
              <a:buNone/>
              <a:defRPr sz="1400" b="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endParaRPr lang="ko-KR" altLang="en-US"/>
          </a:p>
        </p:txBody>
      </p:sp>
    </p:spTree>
    <p:extLst>
      <p:ext uri="{BB962C8B-B14F-4D97-AF65-F5344CB8AC3E}">
        <p14:creationId xmlns:p14="http://schemas.microsoft.com/office/powerpoint/2010/main" val="40100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819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1A6D4F-FC45-4108-AABF-2153E98FEC8F}"/>
              </a:ext>
            </a:extLst>
          </p:cNvPr>
          <p:cNvSpPr>
            <a:spLocks noGrp="1"/>
          </p:cNvSpPr>
          <p:nvPr>
            <p:ph type="pic" sz="quarter" idx="11" hasCustomPrompt="1"/>
          </p:nvPr>
        </p:nvSpPr>
        <p:spPr>
          <a:xfrm>
            <a:off x="0" y="0"/>
            <a:ext cx="9511468" cy="6858000"/>
          </a:xfrm>
          <a:custGeom>
            <a:avLst/>
            <a:gdLst>
              <a:gd name="connsiteX0" fmla="*/ 3705667 w 9511468"/>
              <a:gd name="connsiteY0" fmla="*/ 0 h 6858000"/>
              <a:gd name="connsiteX1" fmla="*/ 9511468 w 9511468"/>
              <a:gd name="connsiteY1" fmla="*/ 0 h 6858000"/>
              <a:gd name="connsiteX2" fmla="*/ 4549568 w 9511468"/>
              <a:gd name="connsiteY2" fmla="*/ 6858000 h 6858000"/>
              <a:gd name="connsiteX3" fmla="*/ 0 w 9511468"/>
              <a:gd name="connsiteY3" fmla="*/ 6858000 h 6858000"/>
              <a:gd name="connsiteX4" fmla="*/ 0 w 9511468"/>
              <a:gd name="connsiteY4" fmla="*/ 512172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468" h="6858000">
                <a:moveTo>
                  <a:pt x="3705667" y="0"/>
                </a:moveTo>
                <a:lnTo>
                  <a:pt x="9511468" y="0"/>
                </a:lnTo>
                <a:lnTo>
                  <a:pt x="4549568" y="6858000"/>
                </a:lnTo>
                <a:lnTo>
                  <a:pt x="0" y="6858000"/>
                </a:lnTo>
                <a:lnTo>
                  <a:pt x="0" y="5121721"/>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a:t>Place Your Picture Here And Send To Back</a:t>
            </a:r>
            <a:endParaRPr lang="ko-KR" altLang="en-US"/>
          </a:p>
        </p:txBody>
      </p:sp>
    </p:spTree>
    <p:extLst>
      <p:ext uri="{BB962C8B-B14F-4D97-AF65-F5344CB8AC3E}">
        <p14:creationId xmlns:p14="http://schemas.microsoft.com/office/powerpoint/2010/main" val="1057458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412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8357B3-2E34-4F39-B756-E299CFBDC402}"/>
              </a:ext>
            </a:extLst>
          </p:cNvPr>
          <p:cNvSpPr/>
          <p:nvPr userDrawn="1"/>
        </p:nvSpPr>
        <p:spPr>
          <a:xfrm flipV="1">
            <a:off x="0" y="0"/>
            <a:ext cx="12192000" cy="3789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2">
            <a:extLst>
              <a:ext uri="{FF2B5EF4-FFF2-40B4-BE49-F238E27FC236}">
                <a16:creationId xmlns:a16="http://schemas.microsoft.com/office/drawing/2014/main" id="{320A1D73-105E-4E5D-BD00-75D42F04E752}"/>
              </a:ext>
            </a:extLst>
          </p:cNvPr>
          <p:cNvGrpSpPr/>
          <p:nvPr userDrawn="1"/>
        </p:nvGrpSpPr>
        <p:grpSpPr>
          <a:xfrm>
            <a:off x="1457580" y="1983192"/>
            <a:ext cx="4076388" cy="2239699"/>
            <a:chOff x="-548507" y="477868"/>
            <a:chExt cx="11570449" cy="6357177"/>
          </a:xfrm>
        </p:grpSpPr>
        <p:sp>
          <p:nvSpPr>
            <p:cNvPr id="4" name="Freeform: Shape 3">
              <a:extLst>
                <a:ext uri="{FF2B5EF4-FFF2-40B4-BE49-F238E27FC236}">
                  <a16:creationId xmlns:a16="http://schemas.microsoft.com/office/drawing/2014/main" id="{027DBBCB-4401-44ED-920A-12E7269E80B6}"/>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D0B6B57-56F4-406C-9CA7-A4CA5B11C797}"/>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3B956E-5D66-4307-A2E7-E9FA5B539907}"/>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5EE92CA-899F-425C-A63B-36E12A1AA71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78E0223-7544-400B-B4F2-411001566586}"/>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BC178527-EF95-4555-A5A4-23AE7F861844}"/>
                </a:ext>
              </a:extLst>
            </p:cNvPr>
            <p:cNvGrpSpPr/>
            <p:nvPr/>
          </p:nvGrpSpPr>
          <p:grpSpPr>
            <a:xfrm>
              <a:off x="1606" y="6382978"/>
              <a:ext cx="413937" cy="115242"/>
              <a:chOff x="5955" y="6353672"/>
              <a:chExt cx="413937" cy="115242"/>
            </a:xfrm>
          </p:grpSpPr>
          <p:sp>
            <p:nvSpPr>
              <p:cNvPr id="14" name="Rectangle: Rounded Corners 13">
                <a:extLst>
                  <a:ext uri="{FF2B5EF4-FFF2-40B4-BE49-F238E27FC236}">
                    <a16:creationId xmlns:a16="http://schemas.microsoft.com/office/drawing/2014/main" id="{D4E21D9A-AF31-4321-8ADB-4A220FB2662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CAD8977-4D75-4764-848B-BF5A1E808440}"/>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DC0C7F0-18B7-478F-8D82-246AACAEF1E9}"/>
                </a:ext>
              </a:extLst>
            </p:cNvPr>
            <p:cNvGrpSpPr/>
            <p:nvPr/>
          </p:nvGrpSpPr>
          <p:grpSpPr>
            <a:xfrm>
              <a:off x="9855291" y="6381600"/>
              <a:ext cx="885989" cy="115242"/>
              <a:chOff x="5955" y="6353672"/>
              <a:chExt cx="413937" cy="115242"/>
            </a:xfrm>
          </p:grpSpPr>
          <p:sp>
            <p:nvSpPr>
              <p:cNvPr id="12" name="Rectangle: Rounded Corners 11">
                <a:extLst>
                  <a:ext uri="{FF2B5EF4-FFF2-40B4-BE49-F238E27FC236}">
                    <a16:creationId xmlns:a16="http://schemas.microsoft.com/office/drawing/2014/main" id="{72075E2C-D5F3-4994-8282-97D13D60859B}"/>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85D545D-D0E2-4968-9CEC-9F84CB82E84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Shape 10">
              <a:extLst>
                <a:ext uri="{FF2B5EF4-FFF2-40B4-BE49-F238E27FC236}">
                  <a16:creationId xmlns:a16="http://schemas.microsoft.com/office/drawing/2014/main" id="{8A92790C-9439-4EAE-B4F7-C353D5D1A461}"/>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A7BAAF6B-FFDB-4CB4-850F-EB1CE4E4F138}"/>
              </a:ext>
            </a:extLst>
          </p:cNvPr>
          <p:cNvGrpSpPr/>
          <p:nvPr userDrawn="1"/>
        </p:nvGrpSpPr>
        <p:grpSpPr>
          <a:xfrm>
            <a:off x="6680577" y="1989916"/>
            <a:ext cx="4076388" cy="2239699"/>
            <a:chOff x="-548507" y="477868"/>
            <a:chExt cx="11570449" cy="6357177"/>
          </a:xfrm>
        </p:grpSpPr>
        <p:sp>
          <p:nvSpPr>
            <p:cNvPr id="17" name="Freeform: Shape 16">
              <a:extLst>
                <a:ext uri="{FF2B5EF4-FFF2-40B4-BE49-F238E27FC236}">
                  <a16:creationId xmlns:a16="http://schemas.microsoft.com/office/drawing/2014/main" id="{DE329497-4227-440D-98C7-6DCA3B2A7BC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C0F191-F14A-4820-A6C6-CBCDEF9CFAC1}"/>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8A2B80-9D49-448D-BD5F-E304755EF67C}"/>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0C0C66C-E1A9-4BFB-AF95-918B0BBE6EA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DEDF813-7532-47B9-8AC1-5CB1835840ED}"/>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353EDB8C-3C97-404A-819A-F86077A38106}"/>
                </a:ext>
              </a:extLst>
            </p:cNvPr>
            <p:cNvGrpSpPr/>
            <p:nvPr/>
          </p:nvGrpSpPr>
          <p:grpSpPr>
            <a:xfrm>
              <a:off x="1606" y="6382978"/>
              <a:ext cx="413937" cy="115242"/>
              <a:chOff x="5955" y="6353672"/>
              <a:chExt cx="413937" cy="115242"/>
            </a:xfrm>
          </p:grpSpPr>
          <p:sp>
            <p:nvSpPr>
              <p:cNvPr id="27" name="Rectangle: Rounded Corners 26">
                <a:extLst>
                  <a:ext uri="{FF2B5EF4-FFF2-40B4-BE49-F238E27FC236}">
                    <a16:creationId xmlns:a16="http://schemas.microsoft.com/office/drawing/2014/main" id="{5FF7EFF3-9E63-44EF-82BD-BF61948E594E}"/>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56CE1D4-4324-46B5-9862-4ACBD471BC91}"/>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ACA75A2-3BBB-415E-83C9-CDB1341DD134}"/>
                </a:ext>
              </a:extLst>
            </p:cNvPr>
            <p:cNvGrpSpPr/>
            <p:nvPr/>
          </p:nvGrpSpPr>
          <p:grpSpPr>
            <a:xfrm>
              <a:off x="9855291" y="6381600"/>
              <a:ext cx="885989" cy="115242"/>
              <a:chOff x="5955" y="6353672"/>
              <a:chExt cx="413937" cy="115242"/>
            </a:xfrm>
          </p:grpSpPr>
          <p:sp>
            <p:nvSpPr>
              <p:cNvPr id="25" name="Rectangle: Rounded Corners 24">
                <a:extLst>
                  <a:ext uri="{FF2B5EF4-FFF2-40B4-BE49-F238E27FC236}">
                    <a16:creationId xmlns:a16="http://schemas.microsoft.com/office/drawing/2014/main" id="{9387AC2E-20CE-4BBF-9978-D95C6D16ACA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C753F6ED-377B-494A-9591-28D212149747}"/>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Shape 23">
              <a:extLst>
                <a:ext uri="{FF2B5EF4-FFF2-40B4-BE49-F238E27FC236}">
                  <a16:creationId xmlns:a16="http://schemas.microsoft.com/office/drawing/2014/main" id="{77FB95D9-A3ED-416B-A272-948BBFD8850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a:p>
          </p:txBody>
        </p:sp>
      </p:grpSp>
      <p:sp>
        <p:nvSpPr>
          <p:cNvPr id="29" name="그림 개체 틀 2">
            <a:extLst>
              <a:ext uri="{FF2B5EF4-FFF2-40B4-BE49-F238E27FC236}">
                <a16:creationId xmlns:a16="http://schemas.microsoft.com/office/drawing/2014/main" id="{BEEB3C91-BF69-4AA6-9705-3AA5D7BF45FE}"/>
              </a:ext>
            </a:extLst>
          </p:cNvPr>
          <p:cNvSpPr>
            <a:spLocks noGrp="1"/>
          </p:cNvSpPr>
          <p:nvPr>
            <p:ph type="pic" sz="quarter" idx="10" hasCustomPrompt="1"/>
          </p:nvPr>
        </p:nvSpPr>
        <p:spPr>
          <a:xfrm>
            <a:off x="2005255" y="2088314"/>
            <a:ext cx="2985423" cy="181415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a:t>Place Your Picture Here</a:t>
            </a:r>
            <a:endParaRPr lang="ko-KR" altLang="en-US"/>
          </a:p>
        </p:txBody>
      </p:sp>
      <p:sp>
        <p:nvSpPr>
          <p:cNvPr id="30" name="그림 개체 틀 2">
            <a:extLst>
              <a:ext uri="{FF2B5EF4-FFF2-40B4-BE49-F238E27FC236}">
                <a16:creationId xmlns:a16="http://schemas.microsoft.com/office/drawing/2014/main" id="{AEEB2A20-AC20-464C-ABB5-FE1AF559697B}"/>
              </a:ext>
            </a:extLst>
          </p:cNvPr>
          <p:cNvSpPr>
            <a:spLocks noGrp="1"/>
          </p:cNvSpPr>
          <p:nvPr>
            <p:ph type="pic" sz="quarter" idx="11" hasCustomPrompt="1"/>
          </p:nvPr>
        </p:nvSpPr>
        <p:spPr>
          <a:xfrm>
            <a:off x="7228252" y="2088314"/>
            <a:ext cx="2985423" cy="181415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a:t>Place Your Picture Here</a:t>
            </a:r>
            <a:endParaRPr lang="ko-KR" altLang="en-US"/>
          </a:p>
        </p:txBody>
      </p:sp>
      <p:sp>
        <p:nvSpPr>
          <p:cNvPr id="31" name="Text Placeholder 9">
            <a:extLst>
              <a:ext uri="{FF2B5EF4-FFF2-40B4-BE49-F238E27FC236}">
                <a16:creationId xmlns:a16="http://schemas.microsoft.com/office/drawing/2014/main" id="{B0E0310D-BC06-45A0-91EE-F18CBFD6277E}"/>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4240422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40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Images and Contents Layout">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6936000" y="0"/>
            <a:ext cx="5256000" cy="685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 And Send To Back</a:t>
            </a:r>
            <a:endParaRPr lang="ko-KR" altLang="en-US"/>
          </a:p>
        </p:txBody>
      </p:sp>
      <p:sp>
        <p:nvSpPr>
          <p:cNvPr id="5" name="Picture Placeholder 2"/>
          <p:cNvSpPr>
            <a:spLocks noGrp="1"/>
          </p:cNvSpPr>
          <p:nvPr>
            <p:ph type="pic" idx="15" hasCustomPrompt="1"/>
          </p:nvPr>
        </p:nvSpPr>
        <p:spPr>
          <a:xfrm>
            <a:off x="-1" y="2043000"/>
            <a:ext cx="5255999" cy="2772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557716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3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3638550"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a:t>Place Your Picture Here and sand back</a:t>
            </a:r>
            <a:endParaRPr lang="ko-KR" altLang="en-US"/>
          </a:p>
        </p:txBody>
      </p:sp>
      <p:sp>
        <p:nvSpPr>
          <p:cNvPr id="5" name="그림 개체 틀 2">
            <a:extLst>
              <a:ext uri="{FF2B5EF4-FFF2-40B4-BE49-F238E27FC236}">
                <a16:creationId xmlns:a16="http://schemas.microsoft.com/office/drawing/2014/main" id="{EA5E7C78-B7FD-4905-970D-675E6D396175}"/>
              </a:ext>
            </a:extLst>
          </p:cNvPr>
          <p:cNvSpPr>
            <a:spLocks noGrp="1"/>
          </p:cNvSpPr>
          <p:nvPr>
            <p:ph type="pic" sz="quarter" idx="11" hasCustomPrompt="1"/>
          </p:nvPr>
        </p:nvSpPr>
        <p:spPr>
          <a:xfrm>
            <a:off x="3638550" y="56918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a:t>Place Your Picture Here and sand back</a:t>
            </a:r>
            <a:endParaRPr lang="ko-KR" altLang="en-US"/>
          </a:p>
        </p:txBody>
      </p:sp>
      <p:sp>
        <p:nvSpPr>
          <p:cNvPr id="6" name="그림 개체 틀 2">
            <a:extLst>
              <a:ext uri="{FF2B5EF4-FFF2-40B4-BE49-F238E27FC236}">
                <a16:creationId xmlns:a16="http://schemas.microsoft.com/office/drawing/2014/main" id="{01CFBF6C-8D5A-4D48-ACE1-2D979A60A21D}"/>
              </a:ext>
            </a:extLst>
          </p:cNvPr>
          <p:cNvSpPr>
            <a:spLocks noGrp="1"/>
          </p:cNvSpPr>
          <p:nvPr>
            <p:ph type="pic" sz="quarter" idx="12" hasCustomPrompt="1"/>
          </p:nvPr>
        </p:nvSpPr>
        <p:spPr>
          <a:xfrm>
            <a:off x="657225" y="3543300"/>
            <a:ext cx="2743200" cy="27432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a:t>Place Your Picture Here and sand back</a:t>
            </a:r>
            <a:endParaRPr lang="ko-KR" altLang="en-US"/>
          </a:p>
        </p:txBody>
      </p:sp>
    </p:spTree>
    <p:extLst>
      <p:ext uri="{BB962C8B-B14F-4D97-AF65-F5344CB8AC3E}">
        <p14:creationId xmlns:p14="http://schemas.microsoft.com/office/powerpoint/2010/main" val="3635751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958B03-4449-FC68-F574-7AD54EB2876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31A1897-5306-94E9-6A49-F128B18D1A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268F212-9B78-B4CA-9B6B-411E0D1B850F}"/>
              </a:ext>
            </a:extLst>
          </p:cNvPr>
          <p:cNvSpPr>
            <a:spLocks noGrp="1"/>
          </p:cNvSpPr>
          <p:nvPr>
            <p:ph type="dt" sz="half" idx="10"/>
          </p:nvPr>
        </p:nvSpPr>
        <p:spPr/>
        <p:txBody>
          <a:bodyPr/>
          <a:lstStyle/>
          <a:p>
            <a:fld id="{9955FD96-A460-4306-A3B8-9CC7B49C20E5}" type="datetime1">
              <a:rPr lang="tr-TR" smtClean="0"/>
              <a:t>24.02.2025</a:t>
            </a:fld>
            <a:endParaRPr lang="tr-TR"/>
          </a:p>
        </p:txBody>
      </p:sp>
      <p:sp>
        <p:nvSpPr>
          <p:cNvPr id="5" name="Alt Bilgi Yer Tutucusu 4">
            <a:extLst>
              <a:ext uri="{FF2B5EF4-FFF2-40B4-BE49-F238E27FC236}">
                <a16:creationId xmlns:a16="http://schemas.microsoft.com/office/drawing/2014/main" id="{27E33B7C-8B5D-3F13-39A7-38712F5ABF4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F5CC48D-4DDC-49ED-27BE-5324EFD96CE0}"/>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1198126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0090D03-6616-43B0-9ED5-58F40ABE2547}"/>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51694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183331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Resize without losing quality</a:t>
            </a:r>
            <a:endParaRPr lang="ko-KR" altLang="en-US" sz="140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Change Fill Color &amp;</a:t>
            </a:r>
          </a:p>
          <a:p>
            <a:r>
              <a:rPr lang="en-US" altLang="ko-KR" sz="1400" b="1">
                <a:solidFill>
                  <a:schemeClr val="bg1"/>
                </a:solidFill>
                <a:latin typeface="Arial" pitchFamily="34" charset="0"/>
                <a:cs typeface="Arial" pitchFamily="34" charset="0"/>
              </a:rPr>
              <a:t>Line Color</a:t>
            </a:r>
            <a:endParaRPr lang="ko-KR" altLang="en-US" sz="140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a:solidFill>
                  <a:schemeClr val="bg1"/>
                </a:solidFill>
                <a:latin typeface="Arial" pitchFamily="34" charset="0"/>
                <a:cs typeface="Arial" pitchFamily="34" charset="0"/>
              </a:rPr>
              <a:t>www.allppt.com</a:t>
            </a:r>
            <a:endParaRPr lang="ko-KR" altLang="en-US" sz="140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a:solidFill>
                  <a:schemeClr val="bg1"/>
                </a:solidFill>
                <a:latin typeface="+mn-lt"/>
                <a:ea typeface="+mn-ea"/>
                <a:cs typeface="Arial" pitchFamily="34" charset="0"/>
              </a:rPr>
              <a:t>FREE </a:t>
            </a:r>
          </a:p>
          <a:p>
            <a:r>
              <a:rPr lang="en-US" altLang="ko-KR" sz="28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38044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E65590-42A9-99E6-04DE-E6D2EEB0862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114D33A-041C-F298-1225-D0C79B8B2CA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BF3D265-AB2C-ECD3-09A0-D0F1BE1D318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BF7FD79-901A-0256-E373-95285B56EB64}"/>
              </a:ext>
            </a:extLst>
          </p:cNvPr>
          <p:cNvSpPr>
            <a:spLocks noGrp="1"/>
          </p:cNvSpPr>
          <p:nvPr>
            <p:ph type="dt" sz="half" idx="10"/>
          </p:nvPr>
        </p:nvSpPr>
        <p:spPr/>
        <p:txBody>
          <a:bodyPr/>
          <a:lstStyle/>
          <a:p>
            <a:fld id="{F9B393D2-7491-4429-BBBE-DE3663B71EF9}" type="datetime1">
              <a:rPr lang="tr-TR" smtClean="0"/>
              <a:t>24.02.2025</a:t>
            </a:fld>
            <a:endParaRPr lang="tr-TR"/>
          </a:p>
        </p:txBody>
      </p:sp>
      <p:sp>
        <p:nvSpPr>
          <p:cNvPr id="6" name="Alt Bilgi Yer Tutucusu 5">
            <a:extLst>
              <a:ext uri="{FF2B5EF4-FFF2-40B4-BE49-F238E27FC236}">
                <a16:creationId xmlns:a16="http://schemas.microsoft.com/office/drawing/2014/main" id="{A8684D2E-512C-7EBF-03C0-092802062CC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F3C974D-0804-AB81-7945-4E3E112C6A7C}"/>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239884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E23FA5-CAB2-93C5-1C76-79064756872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9C3AEEB-5E84-B957-EB64-0C96B3CB9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6B7A888-6E56-E26D-2107-67A529E32D0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A3A58A4-9DFB-E43B-AA94-65BCA501B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A83D589-AB9F-7BA0-788E-5ACD34EC91EC}"/>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7733580-0240-56E8-A77B-A9A2D8E8432E}"/>
              </a:ext>
            </a:extLst>
          </p:cNvPr>
          <p:cNvSpPr>
            <a:spLocks noGrp="1"/>
          </p:cNvSpPr>
          <p:nvPr>
            <p:ph type="dt" sz="half" idx="10"/>
          </p:nvPr>
        </p:nvSpPr>
        <p:spPr/>
        <p:txBody>
          <a:bodyPr/>
          <a:lstStyle/>
          <a:p>
            <a:fld id="{55A03BB8-ABDE-43B2-BAA6-3A0F6F9E4740}" type="datetime1">
              <a:rPr lang="tr-TR" smtClean="0"/>
              <a:t>24.02.2025</a:t>
            </a:fld>
            <a:endParaRPr lang="tr-TR"/>
          </a:p>
        </p:txBody>
      </p:sp>
      <p:sp>
        <p:nvSpPr>
          <p:cNvPr id="8" name="Alt Bilgi Yer Tutucusu 7">
            <a:extLst>
              <a:ext uri="{FF2B5EF4-FFF2-40B4-BE49-F238E27FC236}">
                <a16:creationId xmlns:a16="http://schemas.microsoft.com/office/drawing/2014/main" id="{BF24E8A1-0B49-8249-38C3-D3B63A351AC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2FD7C8A-D0CA-7B99-A9F3-56B07197CFBE}"/>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10923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12BFA0-452D-F395-01C8-3F639D6DA2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1842CA4-D6FA-F7B6-F4D2-5EEE9BE452B6}"/>
              </a:ext>
            </a:extLst>
          </p:cNvPr>
          <p:cNvSpPr>
            <a:spLocks noGrp="1"/>
          </p:cNvSpPr>
          <p:nvPr>
            <p:ph type="dt" sz="half" idx="10"/>
          </p:nvPr>
        </p:nvSpPr>
        <p:spPr/>
        <p:txBody>
          <a:bodyPr/>
          <a:lstStyle/>
          <a:p>
            <a:fld id="{026D8341-B720-477B-8E16-CAE3D9DCF5D6}" type="datetime1">
              <a:rPr lang="tr-TR" smtClean="0"/>
              <a:t>24.02.2025</a:t>
            </a:fld>
            <a:endParaRPr lang="tr-TR"/>
          </a:p>
        </p:txBody>
      </p:sp>
      <p:sp>
        <p:nvSpPr>
          <p:cNvPr id="4" name="Alt Bilgi Yer Tutucusu 3">
            <a:extLst>
              <a:ext uri="{FF2B5EF4-FFF2-40B4-BE49-F238E27FC236}">
                <a16:creationId xmlns:a16="http://schemas.microsoft.com/office/drawing/2014/main" id="{9F8E939F-1751-6264-5516-CEAE09ECA6F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47C00DF-EA65-B1BB-A08D-12D15179F328}"/>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43408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740802A-A618-9E77-E240-145DBB0ED506}"/>
              </a:ext>
            </a:extLst>
          </p:cNvPr>
          <p:cNvSpPr>
            <a:spLocks noGrp="1"/>
          </p:cNvSpPr>
          <p:nvPr>
            <p:ph type="dt" sz="half" idx="10"/>
          </p:nvPr>
        </p:nvSpPr>
        <p:spPr/>
        <p:txBody>
          <a:bodyPr/>
          <a:lstStyle/>
          <a:p>
            <a:fld id="{B0BDE2B3-C621-4AFE-AFAC-F93F80C9FF4F}" type="datetime1">
              <a:rPr lang="tr-TR" smtClean="0"/>
              <a:t>24.02.2025</a:t>
            </a:fld>
            <a:endParaRPr lang="tr-TR"/>
          </a:p>
        </p:txBody>
      </p:sp>
      <p:sp>
        <p:nvSpPr>
          <p:cNvPr id="3" name="Alt Bilgi Yer Tutucusu 2">
            <a:extLst>
              <a:ext uri="{FF2B5EF4-FFF2-40B4-BE49-F238E27FC236}">
                <a16:creationId xmlns:a16="http://schemas.microsoft.com/office/drawing/2014/main" id="{CA932FB5-F22B-3B16-C9E6-6D21DBB3DD2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EB00E94-149E-B666-3CCD-371DC492A147}"/>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331832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D42E27-80EA-8A53-2C1D-510BD5D7975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F795914-EB34-CAF7-3BB5-5DA10E00B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251DA67-37BF-7943-B78C-D62157FAE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9CA2950-50A4-6F22-6221-DB9F600B84AD}"/>
              </a:ext>
            </a:extLst>
          </p:cNvPr>
          <p:cNvSpPr>
            <a:spLocks noGrp="1"/>
          </p:cNvSpPr>
          <p:nvPr>
            <p:ph type="dt" sz="half" idx="10"/>
          </p:nvPr>
        </p:nvSpPr>
        <p:spPr/>
        <p:txBody>
          <a:bodyPr/>
          <a:lstStyle/>
          <a:p>
            <a:fld id="{35F571B8-47FC-4AE2-A6DE-F016D2413058}" type="datetime1">
              <a:rPr lang="tr-TR" smtClean="0"/>
              <a:t>24.02.2025</a:t>
            </a:fld>
            <a:endParaRPr lang="tr-TR"/>
          </a:p>
        </p:txBody>
      </p:sp>
      <p:sp>
        <p:nvSpPr>
          <p:cNvPr id="6" name="Alt Bilgi Yer Tutucusu 5">
            <a:extLst>
              <a:ext uri="{FF2B5EF4-FFF2-40B4-BE49-F238E27FC236}">
                <a16:creationId xmlns:a16="http://schemas.microsoft.com/office/drawing/2014/main" id="{02E7A14A-0C3A-870B-380E-FB91983243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D98E5E9-8C84-42CF-BC31-C0EC68262A70}"/>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167291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81747F-784E-ED7C-3A27-B056A5963AE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A3AD958C-E8A3-C1FD-62CA-5F907DD1D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A2DB4CD-A52D-BE8C-C06D-DF453881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2EF79F-5CC9-7638-FD13-EA6735EF8C74}"/>
              </a:ext>
            </a:extLst>
          </p:cNvPr>
          <p:cNvSpPr>
            <a:spLocks noGrp="1"/>
          </p:cNvSpPr>
          <p:nvPr>
            <p:ph type="dt" sz="half" idx="10"/>
          </p:nvPr>
        </p:nvSpPr>
        <p:spPr/>
        <p:txBody>
          <a:bodyPr/>
          <a:lstStyle/>
          <a:p>
            <a:fld id="{399D04D5-E4BC-4AB7-9041-E4E799B9EB48}" type="datetime1">
              <a:rPr lang="tr-TR" smtClean="0"/>
              <a:t>24.02.2025</a:t>
            </a:fld>
            <a:endParaRPr lang="tr-TR"/>
          </a:p>
        </p:txBody>
      </p:sp>
      <p:sp>
        <p:nvSpPr>
          <p:cNvPr id="6" name="Alt Bilgi Yer Tutucusu 5">
            <a:extLst>
              <a:ext uri="{FF2B5EF4-FFF2-40B4-BE49-F238E27FC236}">
                <a16:creationId xmlns:a16="http://schemas.microsoft.com/office/drawing/2014/main" id="{C70C120E-DB5E-C324-8DDB-EA3364EF8EE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088DBB2-DC59-3949-20BC-043A6739E378}"/>
              </a:ext>
            </a:extLst>
          </p:cNvPr>
          <p:cNvSpPr>
            <a:spLocks noGrp="1"/>
          </p:cNvSpPr>
          <p:nvPr>
            <p:ph type="sldNum" sz="quarter" idx="12"/>
          </p:nvPr>
        </p:nvSpPr>
        <p:spPr/>
        <p:txBody>
          <a:bodyPr/>
          <a:lstStyle/>
          <a:p>
            <a:fld id="{9D0825FA-A05B-4BED-B423-4CD19B560355}" type="slidenum">
              <a:rPr lang="tr-TR" smtClean="0"/>
              <a:t>‹#›</a:t>
            </a:fld>
            <a:endParaRPr lang="tr-TR"/>
          </a:p>
        </p:txBody>
      </p:sp>
    </p:spTree>
    <p:extLst>
      <p:ext uri="{BB962C8B-B14F-4D97-AF65-F5344CB8AC3E}">
        <p14:creationId xmlns:p14="http://schemas.microsoft.com/office/powerpoint/2010/main" val="289511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5E61CDD-BCB7-FD5A-5DB2-FD9F7FA358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0A5BA69-1EE2-DD51-FC9D-C55486356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3AF2E83-7EE1-50D4-DF5E-9844E13C2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FFA443-CD69-4FE2-B15C-D9CB075C67AF}" type="datetime1">
              <a:rPr lang="tr-TR" smtClean="0"/>
              <a:t>24.02.2025</a:t>
            </a:fld>
            <a:endParaRPr lang="tr-TR"/>
          </a:p>
        </p:txBody>
      </p:sp>
      <p:sp>
        <p:nvSpPr>
          <p:cNvPr id="5" name="Alt Bilgi Yer Tutucusu 4">
            <a:extLst>
              <a:ext uri="{FF2B5EF4-FFF2-40B4-BE49-F238E27FC236}">
                <a16:creationId xmlns:a16="http://schemas.microsoft.com/office/drawing/2014/main" id="{DA266DE7-A999-3FA8-B904-1BBA45FC65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02DE2820-91E8-3F15-97A2-42023667B6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0825FA-A05B-4BED-B423-4CD19B560355}" type="slidenum">
              <a:rPr lang="tr-TR" smtClean="0"/>
              <a:t>‹#›</a:t>
            </a:fld>
            <a:endParaRPr lang="tr-TR"/>
          </a:p>
        </p:txBody>
      </p:sp>
    </p:spTree>
    <p:extLst>
      <p:ext uri="{BB962C8B-B14F-4D97-AF65-F5344CB8AC3E}">
        <p14:creationId xmlns:p14="http://schemas.microsoft.com/office/powerpoint/2010/main" val="316781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5844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FC304A0-9CA9-4D7B-9475-9B883AA6BA51}"/>
              </a:ext>
            </a:extLst>
          </p:cNvPr>
          <p:cNvSpPr txBox="1"/>
          <p:nvPr/>
        </p:nvSpPr>
        <p:spPr>
          <a:xfrm>
            <a:off x="0" y="6013271"/>
            <a:ext cx="9581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000" b="0" i="0" u="none" strike="noStrike" kern="1200" cap="none" spc="0" normalizeH="0" baseline="0" noProof="0">
                <a:ln>
                  <a:noFill/>
                </a:ln>
                <a:solidFill>
                  <a:prstClr val="white"/>
                </a:solidFill>
                <a:effectLst/>
                <a:uLnTx/>
                <a:uFillTx/>
                <a:latin typeface="Comic Sans MS" panose="030F0702030302020204" pitchFamily="66" charset="0"/>
                <a:ea typeface="맑은 고딕" panose="020B0503020000020004" pitchFamily="34" charset="-127"/>
                <a:cs typeface="Dreaming Outloud Script Pro" panose="020F0502020204030204" pitchFamily="66" charset="0"/>
              </a:rPr>
              <a:t>T. Çağan ÖZKAYA and Servet TURAN</a:t>
            </a:r>
            <a:endParaRPr kumimoji="0" lang="ko-KR" altLang="en-US" sz="4000" b="0" i="0" u="none" strike="noStrike" kern="1200" cap="none" spc="0" normalizeH="0" baseline="0" noProof="0">
              <a:ln>
                <a:noFill/>
              </a:ln>
              <a:solidFill>
                <a:prstClr val="white"/>
              </a:solidFill>
              <a:effectLst/>
              <a:uLnTx/>
              <a:uFillTx/>
              <a:latin typeface="Comic Sans MS" panose="030F0702030302020204" pitchFamily="66" charset="0"/>
              <a:ea typeface="맑은 고딕" panose="020B0503020000020004" pitchFamily="34" charset="-127"/>
              <a:cs typeface="Dreaming Outloud Script Pro" panose="020F0502020204030204" pitchFamily="66" charset="0"/>
            </a:endParaRPr>
          </a:p>
        </p:txBody>
      </p:sp>
      <p:sp>
        <p:nvSpPr>
          <p:cNvPr id="2" name="Metin kutusu 1">
            <a:extLst>
              <a:ext uri="{FF2B5EF4-FFF2-40B4-BE49-F238E27FC236}">
                <a16:creationId xmlns:a16="http://schemas.microsoft.com/office/drawing/2014/main" id="{DEF7FCBB-0906-FC01-5709-6DFED2822043}"/>
              </a:ext>
            </a:extLst>
          </p:cNvPr>
          <p:cNvSpPr txBox="1"/>
          <p:nvPr/>
        </p:nvSpPr>
        <p:spPr>
          <a:xfrm>
            <a:off x="120834" y="162748"/>
            <a:ext cx="911206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a:ln>
                  <a:noFill/>
                </a:ln>
                <a:solidFill>
                  <a:prstClr val="white"/>
                </a:solidFill>
                <a:effectLst/>
                <a:uLnTx/>
                <a:uFillTx/>
                <a:latin typeface="Baskerville Old Face" panose="02020602080505020303" pitchFamily="18" charset="0"/>
                <a:ea typeface="+mn-ea"/>
                <a:cs typeface="+mn-cs"/>
              </a:rPr>
              <a:t>Sustainability</a:t>
            </a:r>
            <a:r>
              <a:rPr kumimoji="0" lang="tr-TR" sz="4400" b="1" i="0" u="none" strike="noStrike" kern="1200" cap="none" spc="0" normalizeH="0" baseline="0" noProof="0">
                <a:ln>
                  <a:noFill/>
                </a:ln>
                <a:solidFill>
                  <a:prstClr val="white"/>
                </a:solidFill>
                <a:effectLst/>
                <a:uLnTx/>
                <a:uFillTx/>
                <a:latin typeface="Baskerville Old Face" panose="020206020805050203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a:ln>
                  <a:noFill/>
                </a:ln>
                <a:solidFill>
                  <a:prstClr val="white"/>
                </a:solidFill>
                <a:effectLst/>
                <a:uLnTx/>
                <a:uFillTx/>
                <a:latin typeface="Baskerville Old Face" panose="02020602080505020303" pitchFamily="18" charset="0"/>
                <a:ea typeface="+mn-ea"/>
                <a:cs typeface="+mn-cs"/>
              </a:rPr>
              <a:t>and a Material Science &amp; Engineering</a:t>
            </a:r>
          </a:p>
        </p:txBody>
      </p:sp>
      <p:pic>
        <p:nvPicPr>
          <p:cNvPr id="8" name="Google Shape;40;p1">
            <a:extLst>
              <a:ext uri="{FF2B5EF4-FFF2-40B4-BE49-F238E27FC236}">
                <a16:creationId xmlns:a16="http://schemas.microsoft.com/office/drawing/2014/main" id="{BB23C99F-E8DA-C55C-2B95-2B5EF997E1FB}"/>
              </a:ext>
            </a:extLst>
          </p:cNvPr>
          <p:cNvPicPr preferRelativeResize="0"/>
          <p:nvPr/>
        </p:nvPicPr>
        <p:blipFill rotWithShape="1">
          <a:blip r:embed="rId2">
            <a:alphaModFix/>
          </a:blip>
          <a:srcRect/>
          <a:stretch/>
        </p:blipFill>
        <p:spPr>
          <a:xfrm>
            <a:off x="9892300" y="1180100"/>
            <a:ext cx="2160000" cy="2160000"/>
          </a:xfrm>
          <a:prstGeom prst="rect">
            <a:avLst/>
          </a:prstGeom>
          <a:noFill/>
          <a:ln>
            <a:noFill/>
          </a:ln>
        </p:spPr>
      </p:pic>
    </p:spTree>
    <p:extLst>
      <p:ext uri="{BB962C8B-B14F-4D97-AF65-F5344CB8AC3E}">
        <p14:creationId xmlns:p14="http://schemas.microsoft.com/office/powerpoint/2010/main" val="75230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8F94F16-EB4D-4037-4AC6-6D6ABB310158}"/>
              </a:ext>
            </a:extLst>
          </p:cNvPr>
          <p:cNvPicPr>
            <a:picLocks noChangeAspect="1"/>
          </p:cNvPicPr>
          <p:nvPr/>
        </p:nvPicPr>
        <p:blipFill>
          <a:blip r:embed="rId3"/>
          <a:stretch>
            <a:fillRect/>
          </a:stretch>
        </p:blipFill>
        <p:spPr>
          <a:xfrm>
            <a:off x="1552573" y="164128"/>
            <a:ext cx="9086850" cy="581025"/>
          </a:xfrm>
          <a:prstGeom prst="rect">
            <a:avLst/>
          </a:prstGeom>
        </p:spPr>
      </p:pic>
    </p:spTree>
    <p:extLst>
      <p:ext uri="{BB962C8B-B14F-4D97-AF65-F5344CB8AC3E}">
        <p14:creationId xmlns:p14="http://schemas.microsoft.com/office/powerpoint/2010/main" val="122910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5972235-1461-963D-95A8-BE8080C2C5A6}"/>
              </a:ext>
            </a:extLst>
          </p:cNvPr>
          <p:cNvPicPr>
            <a:picLocks noChangeAspect="1"/>
          </p:cNvPicPr>
          <p:nvPr/>
        </p:nvPicPr>
        <p:blipFill>
          <a:blip r:embed="rId3"/>
          <a:stretch>
            <a:fillRect/>
          </a:stretch>
        </p:blipFill>
        <p:spPr>
          <a:xfrm>
            <a:off x="142135" y="82549"/>
            <a:ext cx="8285202" cy="3309029"/>
          </a:xfrm>
          <a:prstGeom prst="rect">
            <a:avLst/>
          </a:prstGeom>
        </p:spPr>
      </p:pic>
      <p:sp>
        <p:nvSpPr>
          <p:cNvPr id="17" name="Oval 16">
            <a:extLst>
              <a:ext uri="{FF2B5EF4-FFF2-40B4-BE49-F238E27FC236}">
                <a16:creationId xmlns:a16="http://schemas.microsoft.com/office/drawing/2014/main" id="{3C17B337-BA0B-D0DC-BD7E-D4000C34F169}"/>
              </a:ext>
            </a:extLst>
          </p:cNvPr>
          <p:cNvSpPr/>
          <p:nvPr/>
        </p:nvSpPr>
        <p:spPr>
          <a:xfrm>
            <a:off x="3300669" y="2459945"/>
            <a:ext cx="561462" cy="8522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a:extLst>
              <a:ext uri="{FF2B5EF4-FFF2-40B4-BE49-F238E27FC236}">
                <a16:creationId xmlns:a16="http://schemas.microsoft.com/office/drawing/2014/main" id="{BFB0C86A-3205-9890-A155-32744F102A3E}"/>
              </a:ext>
            </a:extLst>
          </p:cNvPr>
          <p:cNvSpPr/>
          <p:nvPr/>
        </p:nvSpPr>
        <p:spPr>
          <a:xfrm>
            <a:off x="5534538" y="2459945"/>
            <a:ext cx="561462" cy="8522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val 18">
            <a:extLst>
              <a:ext uri="{FF2B5EF4-FFF2-40B4-BE49-F238E27FC236}">
                <a16:creationId xmlns:a16="http://schemas.microsoft.com/office/drawing/2014/main" id="{3C3A5CA4-9E89-978F-A219-324EEAE0AF44}"/>
              </a:ext>
            </a:extLst>
          </p:cNvPr>
          <p:cNvSpPr/>
          <p:nvPr/>
        </p:nvSpPr>
        <p:spPr>
          <a:xfrm>
            <a:off x="7765024" y="2455012"/>
            <a:ext cx="561462" cy="8522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11195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34669D14-ADA0-F977-4143-1F2D9133E443}"/>
              </a:ext>
            </a:extLst>
          </p:cNvPr>
          <p:cNvSpPr txBox="1">
            <a:spLocks/>
          </p:cNvSpPr>
          <p:nvPr/>
        </p:nvSpPr>
        <p:spPr>
          <a:xfrm>
            <a:off x="665791" y="4132958"/>
            <a:ext cx="9316409"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u="sng" dirty="0">
                <a:latin typeface="Calibri" panose="020F0502020204030204" pitchFamily="34" charset="0"/>
                <a:cs typeface="Calibri" panose="020F0502020204030204" pitchFamily="34" charset="0"/>
              </a:rPr>
              <a:t>How Can </a:t>
            </a:r>
            <a:r>
              <a:rPr lang="tr-TR" sz="4000" b="1" u="sng" dirty="0" err="1">
                <a:latin typeface="Calibri" panose="020F0502020204030204" pitchFamily="34" charset="0"/>
                <a:cs typeface="Calibri" panose="020F0502020204030204" pitchFamily="34" charset="0"/>
              </a:rPr>
              <a:t>We</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Reduce</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Our</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Individual</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Carbon</a:t>
            </a:r>
            <a:r>
              <a:rPr lang="tr-TR" sz="4000" b="1" u="sng" dirty="0">
                <a:latin typeface="Calibri" panose="020F0502020204030204" pitchFamily="34" charset="0"/>
                <a:cs typeface="Calibri" panose="020F0502020204030204" pitchFamily="34" charset="0"/>
              </a:rPr>
              <a:t> &amp; </a:t>
            </a:r>
            <a:r>
              <a:rPr lang="tr-TR" sz="4000" b="1" u="sng" dirty="0" err="1">
                <a:latin typeface="Calibri" panose="020F0502020204030204" pitchFamily="34" charset="0"/>
                <a:cs typeface="Calibri" panose="020F0502020204030204" pitchFamily="34" charset="0"/>
              </a:rPr>
              <a:t>Water</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Footprints</a:t>
            </a:r>
            <a:r>
              <a:rPr lang="tr-TR" sz="4000" b="1" u="sng"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587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1000"/>
            <a:lum/>
          </a:blip>
          <a:srcRect/>
          <a:stretch>
            <a:fillRect t="-46000" b="-46000"/>
          </a:stretch>
        </a:blipFill>
        <a:effectLst/>
      </p:bgPr>
    </p:bg>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34669D14-ADA0-F977-4143-1F2D9133E443}"/>
              </a:ext>
            </a:extLst>
          </p:cNvPr>
          <p:cNvSpPr txBox="1">
            <a:spLocks/>
          </p:cNvSpPr>
          <p:nvPr/>
        </p:nvSpPr>
        <p:spPr>
          <a:xfrm>
            <a:off x="393700" y="-159642"/>
            <a:ext cx="11379199"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u="sng">
                <a:solidFill>
                  <a:schemeClr val="accent6">
                    <a:lumMod val="75000"/>
                  </a:schemeClr>
                </a:solidFill>
                <a:latin typeface="Calibri" panose="020F0502020204030204" pitchFamily="34" charset="0"/>
                <a:cs typeface="Calibri" panose="020F0502020204030204" pitchFamily="34" charset="0"/>
              </a:rPr>
              <a:t>How Can </a:t>
            </a:r>
            <a:r>
              <a:rPr lang="tr-TR" sz="4000" b="1" u="sng" err="1">
                <a:solidFill>
                  <a:schemeClr val="accent6">
                    <a:lumMod val="75000"/>
                  </a:schemeClr>
                </a:solidFill>
                <a:latin typeface="Calibri" panose="020F0502020204030204" pitchFamily="34" charset="0"/>
                <a:cs typeface="Calibri" panose="020F0502020204030204" pitchFamily="34" charset="0"/>
              </a:rPr>
              <a:t>We</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Reduce</a:t>
            </a:r>
            <a:r>
              <a:rPr lang="tr-TR" sz="4000" b="1" u="sng">
                <a:solidFill>
                  <a:schemeClr val="accent6">
                    <a:lumMod val="75000"/>
                  </a:schemeClr>
                </a:solidFill>
                <a:latin typeface="Calibri" panose="020F0502020204030204" pitchFamily="34" charset="0"/>
                <a:cs typeface="Calibri" panose="020F0502020204030204" pitchFamily="34" charset="0"/>
              </a:rPr>
              <a:t> </a:t>
            </a:r>
          </a:p>
          <a:p>
            <a:r>
              <a:rPr lang="tr-TR" sz="4000" b="1" u="sng" err="1">
                <a:solidFill>
                  <a:schemeClr val="accent6">
                    <a:lumMod val="75000"/>
                  </a:schemeClr>
                </a:solidFill>
                <a:latin typeface="Calibri" panose="020F0502020204030204" pitchFamily="34" charset="0"/>
                <a:cs typeface="Calibri" panose="020F0502020204030204" pitchFamily="34" charset="0"/>
              </a:rPr>
              <a:t>Our</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Individual</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Carbon</a:t>
            </a:r>
            <a:r>
              <a:rPr lang="tr-TR" sz="4000" b="1" u="sng">
                <a:solidFill>
                  <a:schemeClr val="accent6">
                    <a:lumMod val="75000"/>
                  </a:schemeClr>
                </a:solidFill>
                <a:latin typeface="Calibri" panose="020F0502020204030204" pitchFamily="34" charset="0"/>
                <a:cs typeface="Calibri" panose="020F0502020204030204" pitchFamily="34" charset="0"/>
              </a:rPr>
              <a:t> &amp; </a:t>
            </a:r>
            <a:r>
              <a:rPr lang="tr-TR" sz="4000" b="1" u="sng" err="1">
                <a:solidFill>
                  <a:schemeClr val="accent6">
                    <a:lumMod val="75000"/>
                  </a:schemeClr>
                </a:solidFill>
                <a:latin typeface="Calibri" panose="020F0502020204030204" pitchFamily="34" charset="0"/>
                <a:cs typeface="Calibri" panose="020F0502020204030204" pitchFamily="34" charset="0"/>
              </a:rPr>
              <a:t>Water</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Footprints</a:t>
            </a:r>
            <a:r>
              <a:rPr lang="tr-TR" sz="4000" b="1" u="sng">
                <a:solidFill>
                  <a:schemeClr val="accent6">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41302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1000"/>
            <a:lum/>
          </a:blip>
          <a:srcRect/>
          <a:stretch>
            <a:fillRect t="-46000" b="-46000"/>
          </a:stretch>
        </a:blipFill>
        <a:effectLst/>
      </p:bgPr>
    </p:bg>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34669D14-ADA0-F977-4143-1F2D9133E443}"/>
              </a:ext>
            </a:extLst>
          </p:cNvPr>
          <p:cNvSpPr txBox="1">
            <a:spLocks/>
          </p:cNvSpPr>
          <p:nvPr/>
        </p:nvSpPr>
        <p:spPr>
          <a:xfrm>
            <a:off x="393700" y="-159642"/>
            <a:ext cx="11379199"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u="sng">
                <a:solidFill>
                  <a:schemeClr val="accent6">
                    <a:lumMod val="75000"/>
                  </a:schemeClr>
                </a:solidFill>
                <a:latin typeface="Calibri" panose="020F0502020204030204" pitchFamily="34" charset="0"/>
                <a:cs typeface="Calibri" panose="020F0502020204030204" pitchFamily="34" charset="0"/>
              </a:rPr>
              <a:t>How Can </a:t>
            </a:r>
            <a:r>
              <a:rPr lang="tr-TR" sz="4000" b="1" u="sng" err="1">
                <a:solidFill>
                  <a:schemeClr val="accent6">
                    <a:lumMod val="75000"/>
                  </a:schemeClr>
                </a:solidFill>
                <a:latin typeface="Calibri" panose="020F0502020204030204" pitchFamily="34" charset="0"/>
                <a:cs typeface="Calibri" panose="020F0502020204030204" pitchFamily="34" charset="0"/>
              </a:rPr>
              <a:t>We</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Reduce</a:t>
            </a:r>
            <a:r>
              <a:rPr lang="tr-TR" sz="4000" b="1" u="sng">
                <a:solidFill>
                  <a:schemeClr val="accent6">
                    <a:lumMod val="75000"/>
                  </a:schemeClr>
                </a:solidFill>
                <a:latin typeface="Calibri" panose="020F0502020204030204" pitchFamily="34" charset="0"/>
                <a:cs typeface="Calibri" panose="020F0502020204030204" pitchFamily="34" charset="0"/>
              </a:rPr>
              <a:t> </a:t>
            </a:r>
          </a:p>
          <a:p>
            <a:r>
              <a:rPr lang="tr-TR" sz="4000" b="1" u="sng" err="1">
                <a:solidFill>
                  <a:schemeClr val="accent6">
                    <a:lumMod val="75000"/>
                  </a:schemeClr>
                </a:solidFill>
                <a:latin typeface="Calibri" panose="020F0502020204030204" pitchFamily="34" charset="0"/>
                <a:cs typeface="Calibri" panose="020F0502020204030204" pitchFamily="34" charset="0"/>
              </a:rPr>
              <a:t>Our</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Individual</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Carbon</a:t>
            </a:r>
            <a:r>
              <a:rPr lang="tr-TR" sz="4000" b="1" u="sng">
                <a:solidFill>
                  <a:schemeClr val="accent6">
                    <a:lumMod val="75000"/>
                  </a:schemeClr>
                </a:solidFill>
                <a:latin typeface="Calibri" panose="020F0502020204030204" pitchFamily="34" charset="0"/>
                <a:cs typeface="Calibri" panose="020F0502020204030204" pitchFamily="34" charset="0"/>
              </a:rPr>
              <a:t> &amp; </a:t>
            </a:r>
            <a:r>
              <a:rPr lang="tr-TR" sz="4000" b="1" u="sng" err="1">
                <a:solidFill>
                  <a:schemeClr val="accent6">
                    <a:lumMod val="75000"/>
                  </a:schemeClr>
                </a:solidFill>
                <a:latin typeface="Calibri" panose="020F0502020204030204" pitchFamily="34" charset="0"/>
                <a:cs typeface="Calibri" panose="020F0502020204030204" pitchFamily="34" charset="0"/>
              </a:rPr>
              <a:t>Water</a:t>
            </a:r>
            <a:r>
              <a:rPr lang="tr-TR" sz="4000" b="1" u="sng">
                <a:solidFill>
                  <a:schemeClr val="accent6">
                    <a:lumMod val="75000"/>
                  </a:schemeClr>
                </a:solidFill>
                <a:latin typeface="Calibri" panose="020F0502020204030204" pitchFamily="34" charset="0"/>
                <a:cs typeface="Calibri" panose="020F0502020204030204" pitchFamily="34" charset="0"/>
              </a:rPr>
              <a:t> </a:t>
            </a:r>
            <a:r>
              <a:rPr lang="tr-TR" sz="4000" b="1" u="sng" err="1">
                <a:solidFill>
                  <a:schemeClr val="accent6">
                    <a:lumMod val="75000"/>
                  </a:schemeClr>
                </a:solidFill>
                <a:latin typeface="Calibri" panose="020F0502020204030204" pitchFamily="34" charset="0"/>
                <a:cs typeface="Calibri" panose="020F0502020204030204" pitchFamily="34" charset="0"/>
              </a:rPr>
              <a:t>Footprints</a:t>
            </a:r>
            <a:r>
              <a:rPr lang="tr-TR" sz="4000" b="1" u="sng">
                <a:solidFill>
                  <a:schemeClr val="accent6">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682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9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04AD7FD-FE7F-C4D0-C107-FF73BCC7B9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11" r="17531" b="-1"/>
          <a:stretch/>
        </p:blipFill>
        <p:spPr bwMode="auto">
          <a:xfrm>
            <a:off x="5842000" y="10"/>
            <a:ext cx="634999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4" name="Rectangle 1033">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Metin kutusu 29">
            <a:extLst>
              <a:ext uri="{FF2B5EF4-FFF2-40B4-BE49-F238E27FC236}">
                <a16:creationId xmlns:a16="http://schemas.microsoft.com/office/drawing/2014/main" id="{65C9A37E-234D-DB84-73A7-DA4F6A716CBB}"/>
              </a:ext>
            </a:extLst>
          </p:cNvPr>
          <p:cNvSpPr txBox="1"/>
          <p:nvPr/>
        </p:nvSpPr>
        <p:spPr>
          <a:xfrm>
            <a:off x="124793" y="-5417"/>
            <a:ext cx="5717206" cy="6863417"/>
          </a:xfrm>
          <a:prstGeom prst="rect">
            <a:avLst/>
          </a:prstGeom>
          <a:noFill/>
        </p:spPr>
        <p:txBody>
          <a:bodyPr wrap="square">
            <a:spAutoFit/>
          </a:bodyPr>
          <a:lstStyle/>
          <a:p>
            <a:r>
              <a:rPr lang="tr-TR" sz="2000" b="1" u="sng" err="1"/>
              <a:t>For</a:t>
            </a:r>
            <a:r>
              <a:rPr lang="tr-TR" sz="2000" b="1" u="sng"/>
              <a:t> </a:t>
            </a:r>
            <a:r>
              <a:rPr lang="tr-TR" sz="2000" b="1" u="sng" err="1"/>
              <a:t>Instance</a:t>
            </a:r>
            <a:r>
              <a:rPr lang="tr-TR" sz="2000" b="1" u="sng"/>
              <a:t>, Kardemir Karabük </a:t>
            </a:r>
            <a:r>
              <a:rPr lang="tr-TR" sz="2000" b="1" u="sng" err="1"/>
              <a:t>Iron</a:t>
            </a:r>
            <a:r>
              <a:rPr lang="tr-TR" sz="2000" b="1" u="sng"/>
              <a:t> </a:t>
            </a:r>
            <a:r>
              <a:rPr lang="tr-TR" sz="2000" b="1" u="sng" err="1"/>
              <a:t>and</a:t>
            </a:r>
            <a:r>
              <a:rPr lang="tr-TR" sz="2000" b="1" u="sng"/>
              <a:t> Steel Works, </a:t>
            </a:r>
          </a:p>
          <a:p>
            <a:endParaRPr lang="tr-TR" sz="2000"/>
          </a:p>
          <a:p>
            <a:r>
              <a:rPr lang="tr-TR" sz="2000" err="1"/>
              <a:t>Carbon</a:t>
            </a:r>
            <a:r>
              <a:rPr lang="tr-TR" sz="2000"/>
              <a:t> </a:t>
            </a:r>
            <a:r>
              <a:rPr lang="tr-TR" sz="2000" err="1"/>
              <a:t>Footprint</a:t>
            </a:r>
            <a:r>
              <a:rPr lang="tr-TR" sz="2000"/>
              <a:t> </a:t>
            </a:r>
            <a:r>
              <a:rPr lang="tr-TR" sz="2000" err="1"/>
              <a:t>Calculation</a:t>
            </a:r>
            <a:r>
              <a:rPr lang="tr-TR" sz="2000"/>
              <a:t>:</a:t>
            </a:r>
          </a:p>
          <a:p>
            <a:endParaRPr lang="tr-TR" sz="2000"/>
          </a:p>
          <a:p>
            <a:pPr marL="285750" indent="-285750">
              <a:buFont typeface="Arial" panose="020B0604020202020204" pitchFamily="34" charset="0"/>
              <a:buChar char="•"/>
            </a:pPr>
            <a:r>
              <a:rPr lang="tr-TR" sz="2000"/>
              <a:t>Total </a:t>
            </a:r>
            <a:r>
              <a:rPr lang="tr-TR" sz="2000" err="1"/>
              <a:t>Carbon</a:t>
            </a:r>
            <a:r>
              <a:rPr lang="tr-TR" sz="2000"/>
              <a:t> </a:t>
            </a:r>
            <a:r>
              <a:rPr lang="tr-TR" sz="2000" err="1"/>
              <a:t>Emissions</a:t>
            </a:r>
            <a:r>
              <a:rPr lang="tr-TR" sz="2000"/>
              <a:t>: 5.5 </a:t>
            </a:r>
            <a:r>
              <a:rPr lang="tr-TR" sz="2000" err="1"/>
              <a:t>million</a:t>
            </a:r>
            <a:r>
              <a:rPr lang="tr-TR" sz="2000"/>
              <a:t> </a:t>
            </a:r>
            <a:r>
              <a:rPr lang="tr-TR" sz="2000" err="1"/>
              <a:t>tons</a:t>
            </a:r>
            <a:r>
              <a:rPr lang="tr-TR" sz="2000"/>
              <a:t> of CO2</a:t>
            </a:r>
          </a:p>
          <a:p>
            <a:endParaRPr lang="tr-TR" sz="2000"/>
          </a:p>
          <a:p>
            <a:pPr marL="285750" indent="-285750">
              <a:buFont typeface="Arial" panose="020B0604020202020204" pitchFamily="34" charset="0"/>
              <a:buChar char="•"/>
            </a:pPr>
            <a:r>
              <a:rPr lang="tr-TR" sz="2000" err="1"/>
              <a:t>Emission</a:t>
            </a:r>
            <a:r>
              <a:rPr lang="tr-TR" sz="2000"/>
              <a:t> </a:t>
            </a:r>
            <a:r>
              <a:rPr lang="tr-TR" sz="2000" err="1"/>
              <a:t>per</a:t>
            </a:r>
            <a:r>
              <a:rPr lang="tr-TR" sz="2000"/>
              <a:t> Ton of </a:t>
            </a:r>
            <a:r>
              <a:rPr lang="tr-TR" sz="2000" err="1"/>
              <a:t>Crude</a:t>
            </a:r>
            <a:r>
              <a:rPr lang="tr-TR" sz="2000"/>
              <a:t> Steel: 2.50 </a:t>
            </a:r>
            <a:r>
              <a:rPr lang="tr-TR" sz="2000" err="1"/>
              <a:t>tons</a:t>
            </a:r>
            <a:r>
              <a:rPr lang="tr-TR" sz="2000"/>
              <a:t> of CO2 </a:t>
            </a:r>
            <a:r>
              <a:rPr lang="tr-TR" sz="2000" err="1"/>
              <a:t>per</a:t>
            </a:r>
            <a:r>
              <a:rPr lang="tr-TR" sz="2000"/>
              <a:t> TCS (Ton of </a:t>
            </a:r>
            <a:r>
              <a:rPr lang="tr-TR" sz="2000" err="1"/>
              <a:t>Crude</a:t>
            </a:r>
            <a:r>
              <a:rPr lang="tr-TR" sz="2000"/>
              <a:t> Steel)</a:t>
            </a:r>
          </a:p>
          <a:p>
            <a:endParaRPr lang="tr-TR" sz="2000"/>
          </a:p>
          <a:p>
            <a:pPr marL="285750" indent="-285750">
              <a:buFont typeface="Arial" panose="020B0604020202020204" pitchFamily="34" charset="0"/>
              <a:buChar char="•"/>
            </a:pPr>
            <a:r>
              <a:rPr lang="tr-TR" sz="2000" err="1"/>
              <a:t>Produced</a:t>
            </a:r>
            <a:r>
              <a:rPr lang="tr-TR" sz="2000"/>
              <a:t> </a:t>
            </a:r>
            <a:r>
              <a:rPr lang="tr-TR" sz="2000" err="1"/>
              <a:t>crude</a:t>
            </a:r>
            <a:r>
              <a:rPr lang="tr-TR" sz="2000"/>
              <a:t> </a:t>
            </a:r>
            <a:r>
              <a:rPr lang="tr-TR" sz="2000" err="1"/>
              <a:t>steel</a:t>
            </a:r>
            <a:r>
              <a:rPr lang="tr-TR" sz="2000"/>
              <a:t> </a:t>
            </a:r>
            <a:r>
              <a:rPr lang="tr-TR" sz="2000" err="1"/>
              <a:t>quantity</a:t>
            </a:r>
            <a:r>
              <a:rPr lang="tr-TR" sz="2000"/>
              <a:t>: 3.62 </a:t>
            </a:r>
            <a:r>
              <a:rPr lang="tr-TR" sz="2000" err="1"/>
              <a:t>million</a:t>
            </a:r>
            <a:r>
              <a:rPr lang="tr-TR" sz="2000"/>
              <a:t> </a:t>
            </a:r>
            <a:r>
              <a:rPr lang="tr-TR" sz="2000" err="1"/>
              <a:t>tons</a:t>
            </a:r>
            <a:endParaRPr lang="tr-TR" sz="2000"/>
          </a:p>
          <a:p>
            <a:endParaRPr lang="tr-TR" sz="2000"/>
          </a:p>
          <a:p>
            <a:pPr marL="285750" indent="-285750">
              <a:buFont typeface="Arial" panose="020B0604020202020204" pitchFamily="34" charset="0"/>
              <a:buChar char="•"/>
            </a:pPr>
            <a:r>
              <a:rPr lang="tr-TR" sz="2000"/>
              <a:t>Total </a:t>
            </a:r>
            <a:r>
              <a:rPr lang="tr-TR" sz="2000" err="1"/>
              <a:t>carbon</a:t>
            </a:r>
            <a:r>
              <a:rPr lang="tr-TR" sz="2000"/>
              <a:t> </a:t>
            </a:r>
            <a:r>
              <a:rPr lang="tr-TR" sz="2000" err="1"/>
              <a:t>emissions</a:t>
            </a:r>
            <a:r>
              <a:rPr lang="tr-TR" sz="2000"/>
              <a:t> = (</a:t>
            </a:r>
            <a:r>
              <a:rPr lang="tr-TR" sz="2000" err="1"/>
              <a:t>Emission</a:t>
            </a:r>
            <a:r>
              <a:rPr lang="tr-TR" sz="2000"/>
              <a:t> </a:t>
            </a:r>
            <a:r>
              <a:rPr lang="tr-TR" sz="2000" err="1"/>
              <a:t>per</a:t>
            </a:r>
            <a:r>
              <a:rPr lang="tr-TR" sz="2000"/>
              <a:t> Ton of </a:t>
            </a:r>
            <a:r>
              <a:rPr lang="tr-TR" sz="2000" err="1"/>
              <a:t>Crude</a:t>
            </a:r>
            <a:r>
              <a:rPr lang="tr-TR" sz="2000"/>
              <a:t> Steel) × (</a:t>
            </a:r>
            <a:r>
              <a:rPr lang="tr-TR" sz="2000" err="1"/>
              <a:t>Produced</a:t>
            </a:r>
            <a:r>
              <a:rPr lang="tr-TR" sz="2000"/>
              <a:t> </a:t>
            </a:r>
            <a:r>
              <a:rPr lang="tr-TR" sz="2000" err="1"/>
              <a:t>crude</a:t>
            </a:r>
            <a:r>
              <a:rPr lang="tr-TR" sz="2000"/>
              <a:t> </a:t>
            </a:r>
            <a:r>
              <a:rPr lang="tr-TR" sz="2000" err="1"/>
              <a:t>steel</a:t>
            </a:r>
            <a:r>
              <a:rPr lang="tr-TR" sz="2000"/>
              <a:t> </a:t>
            </a:r>
            <a:r>
              <a:rPr lang="tr-TR" sz="2000" err="1"/>
              <a:t>quantity</a:t>
            </a:r>
            <a:r>
              <a:rPr lang="tr-TR" sz="2000"/>
              <a:t>)</a:t>
            </a:r>
          </a:p>
          <a:p>
            <a:endParaRPr lang="tr-TR" sz="2000"/>
          </a:p>
          <a:p>
            <a:pPr marL="285750" indent="-285750">
              <a:buFont typeface="Arial" panose="020B0604020202020204" pitchFamily="34" charset="0"/>
              <a:buChar char="•"/>
            </a:pPr>
            <a:r>
              <a:rPr lang="tr-TR" sz="2000"/>
              <a:t>Total </a:t>
            </a:r>
            <a:r>
              <a:rPr lang="tr-TR" sz="2000" err="1"/>
              <a:t>carbon</a:t>
            </a:r>
            <a:r>
              <a:rPr lang="tr-TR" sz="2000"/>
              <a:t> </a:t>
            </a:r>
            <a:r>
              <a:rPr lang="tr-TR" sz="2000" err="1"/>
              <a:t>emissions</a:t>
            </a:r>
            <a:r>
              <a:rPr lang="tr-TR" sz="2000"/>
              <a:t> = 2.50 </a:t>
            </a:r>
            <a:r>
              <a:rPr lang="tr-TR" sz="2000" err="1"/>
              <a:t>tons</a:t>
            </a:r>
            <a:r>
              <a:rPr lang="tr-TR" sz="2000"/>
              <a:t> of CO2 </a:t>
            </a:r>
            <a:r>
              <a:rPr lang="tr-TR" sz="2000" err="1"/>
              <a:t>per</a:t>
            </a:r>
            <a:r>
              <a:rPr lang="tr-TR" sz="2000"/>
              <a:t> TCS × 3.62 </a:t>
            </a:r>
            <a:r>
              <a:rPr lang="tr-TR" sz="2000" err="1"/>
              <a:t>million</a:t>
            </a:r>
            <a:r>
              <a:rPr lang="tr-TR" sz="2000"/>
              <a:t> </a:t>
            </a:r>
            <a:r>
              <a:rPr lang="tr-TR" sz="2000" err="1"/>
              <a:t>tons</a:t>
            </a:r>
            <a:r>
              <a:rPr lang="tr-TR" sz="2000"/>
              <a:t> = 9.05 </a:t>
            </a:r>
            <a:r>
              <a:rPr lang="tr-TR" sz="2000" err="1"/>
              <a:t>million</a:t>
            </a:r>
            <a:r>
              <a:rPr lang="tr-TR" sz="2000"/>
              <a:t> </a:t>
            </a:r>
            <a:r>
              <a:rPr lang="tr-TR" sz="2000" err="1"/>
              <a:t>tons</a:t>
            </a:r>
            <a:r>
              <a:rPr lang="tr-TR" sz="2000"/>
              <a:t> of CO2</a:t>
            </a:r>
          </a:p>
        </p:txBody>
      </p:sp>
    </p:spTree>
    <p:extLst>
      <p:ext uri="{BB962C8B-B14F-4D97-AF65-F5344CB8AC3E}">
        <p14:creationId xmlns:p14="http://schemas.microsoft.com/office/powerpoint/2010/main" val="75614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564334E-B727-E87A-0922-D426E5C8D8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11" r="17531" b="-1"/>
          <a:stretch/>
        </p:blipFill>
        <p:spPr bwMode="auto">
          <a:xfrm>
            <a:off x="5981700" y="10"/>
            <a:ext cx="621029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3" name="Rectangle 12">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Metin kutusu 10">
            <a:extLst>
              <a:ext uri="{FF2B5EF4-FFF2-40B4-BE49-F238E27FC236}">
                <a16:creationId xmlns:a16="http://schemas.microsoft.com/office/drawing/2014/main" id="{62A9EFD0-04E0-D224-23D5-EBA839F3D620}"/>
              </a:ext>
            </a:extLst>
          </p:cNvPr>
          <p:cNvSpPr txBox="1"/>
          <p:nvPr/>
        </p:nvSpPr>
        <p:spPr>
          <a:xfrm>
            <a:off x="58193" y="0"/>
            <a:ext cx="6037807" cy="7232749"/>
          </a:xfrm>
          <a:prstGeom prst="rect">
            <a:avLst/>
          </a:prstGeom>
          <a:noFill/>
        </p:spPr>
        <p:txBody>
          <a:bodyPr wrap="square">
            <a:spAutoFit/>
          </a:bodyPr>
          <a:lstStyle/>
          <a:p>
            <a:r>
              <a:rPr lang="tr-TR" sz="1600" dirty="0" err="1"/>
              <a:t>Water</a:t>
            </a:r>
            <a:r>
              <a:rPr lang="tr-TR" sz="1600" dirty="0"/>
              <a:t> </a:t>
            </a:r>
            <a:r>
              <a:rPr lang="tr-TR" sz="1600" dirty="0" err="1"/>
              <a:t>Footprint</a:t>
            </a:r>
            <a:r>
              <a:rPr lang="tr-TR" sz="1600" dirty="0"/>
              <a:t> </a:t>
            </a:r>
            <a:r>
              <a:rPr lang="tr-TR" sz="1600" dirty="0" err="1"/>
              <a:t>Calculation</a:t>
            </a:r>
            <a:r>
              <a:rPr lang="tr-TR" sz="1600" dirty="0"/>
              <a:t>:</a:t>
            </a:r>
          </a:p>
          <a:p>
            <a:endParaRPr lang="tr-TR" sz="1600" dirty="0"/>
          </a:p>
          <a:p>
            <a:pPr marL="285750" indent="-285750">
              <a:buFont typeface="Arial" panose="020B0604020202020204" pitchFamily="34" charset="0"/>
              <a:buChar char="•"/>
            </a:pPr>
            <a:r>
              <a:rPr lang="tr-TR" sz="1600" dirty="0" err="1"/>
              <a:t>Freshwater</a:t>
            </a:r>
            <a:r>
              <a:rPr lang="tr-TR" sz="1600" dirty="0"/>
              <a:t> </a:t>
            </a:r>
            <a:r>
              <a:rPr lang="tr-TR" sz="1600" dirty="0" err="1"/>
              <a:t>consumption</a:t>
            </a:r>
            <a:r>
              <a:rPr lang="tr-TR" sz="1600" dirty="0"/>
              <a:t>: 22.2 </a:t>
            </a:r>
            <a:r>
              <a:rPr lang="tr-TR" sz="1600" dirty="0" err="1"/>
              <a:t>million</a:t>
            </a:r>
            <a:r>
              <a:rPr lang="tr-TR" sz="1600" dirty="0"/>
              <a:t> m³</a:t>
            </a:r>
          </a:p>
          <a:p>
            <a:pPr marL="285750" indent="-285750">
              <a:buFont typeface="Arial" panose="020B0604020202020204" pitchFamily="34" charset="0"/>
              <a:buChar char="•"/>
            </a:pPr>
            <a:r>
              <a:rPr lang="tr-TR" sz="1600" dirty="0" err="1"/>
              <a:t>Wastewater</a:t>
            </a:r>
            <a:r>
              <a:rPr lang="tr-TR" sz="1600" dirty="0"/>
              <a:t> </a:t>
            </a:r>
            <a:r>
              <a:rPr lang="tr-TR" sz="1600" dirty="0" err="1"/>
              <a:t>quantity</a:t>
            </a:r>
            <a:r>
              <a:rPr lang="tr-TR" sz="1600" dirty="0"/>
              <a:t>: 14,456,788 m³</a:t>
            </a:r>
          </a:p>
          <a:p>
            <a:pPr marL="285750" indent="-285750">
              <a:buFont typeface="Arial" panose="020B0604020202020204" pitchFamily="34" charset="0"/>
              <a:buChar char="•"/>
            </a:pPr>
            <a:r>
              <a:rPr lang="tr-TR" sz="1600" dirty="0" err="1"/>
              <a:t>Water</a:t>
            </a:r>
            <a:r>
              <a:rPr lang="tr-TR" sz="1600" dirty="0"/>
              <a:t> </a:t>
            </a:r>
            <a:r>
              <a:rPr lang="tr-TR" sz="1600" dirty="0" err="1"/>
              <a:t>usage</a:t>
            </a:r>
            <a:r>
              <a:rPr lang="tr-TR" sz="1600" dirty="0"/>
              <a:t> </a:t>
            </a:r>
            <a:r>
              <a:rPr lang="tr-TR" sz="1600" dirty="0" err="1"/>
              <a:t>per</a:t>
            </a:r>
            <a:r>
              <a:rPr lang="tr-TR" sz="1600" dirty="0"/>
              <a:t> ton of </a:t>
            </a:r>
            <a:r>
              <a:rPr lang="tr-TR" sz="1600" dirty="0" err="1"/>
              <a:t>crude</a:t>
            </a:r>
            <a:r>
              <a:rPr lang="tr-TR" sz="1600" dirty="0"/>
              <a:t> </a:t>
            </a:r>
            <a:r>
              <a:rPr lang="tr-TR" sz="1600" dirty="0" err="1"/>
              <a:t>steel</a:t>
            </a:r>
            <a:r>
              <a:rPr lang="tr-TR" sz="1600" dirty="0"/>
              <a:t>: 7.9 m³ </a:t>
            </a:r>
            <a:r>
              <a:rPr lang="tr-TR" sz="1600" dirty="0" err="1"/>
              <a:t>per</a:t>
            </a:r>
            <a:r>
              <a:rPr lang="tr-TR" sz="1600" dirty="0"/>
              <a:t> TCS</a:t>
            </a:r>
          </a:p>
          <a:p>
            <a:pPr marL="285750" indent="-285750">
              <a:buFont typeface="Arial" panose="020B0604020202020204" pitchFamily="34" charset="0"/>
              <a:buChar char="•"/>
            </a:pPr>
            <a:r>
              <a:rPr lang="tr-TR" sz="1600" dirty="0" err="1"/>
              <a:t>Produced</a:t>
            </a:r>
            <a:r>
              <a:rPr lang="tr-TR" sz="1600" dirty="0"/>
              <a:t> </a:t>
            </a:r>
            <a:r>
              <a:rPr lang="tr-TR" sz="1600" dirty="0" err="1"/>
              <a:t>crude</a:t>
            </a:r>
            <a:r>
              <a:rPr lang="tr-TR" sz="1600" dirty="0"/>
              <a:t> </a:t>
            </a:r>
            <a:r>
              <a:rPr lang="tr-TR" sz="1600" dirty="0" err="1"/>
              <a:t>steel</a:t>
            </a:r>
            <a:r>
              <a:rPr lang="tr-TR" sz="1600" dirty="0"/>
              <a:t> </a:t>
            </a:r>
            <a:r>
              <a:rPr lang="tr-TR" sz="1600" dirty="0" err="1"/>
              <a:t>quantity</a:t>
            </a:r>
            <a:r>
              <a:rPr lang="tr-TR" sz="1600" dirty="0"/>
              <a:t>: 3.62 </a:t>
            </a:r>
            <a:r>
              <a:rPr lang="tr-TR" sz="1600" dirty="0" err="1"/>
              <a:t>million</a:t>
            </a:r>
            <a:r>
              <a:rPr lang="tr-TR" sz="1600" dirty="0"/>
              <a:t> </a:t>
            </a:r>
            <a:r>
              <a:rPr lang="tr-TR" sz="1600" dirty="0" err="1"/>
              <a:t>tons</a:t>
            </a:r>
            <a:endParaRPr lang="tr-TR" sz="1600" dirty="0"/>
          </a:p>
          <a:p>
            <a:pPr marL="285750" indent="-285750">
              <a:buFont typeface="Arial" panose="020B0604020202020204" pitchFamily="34" charset="0"/>
              <a:buChar char="•"/>
            </a:pPr>
            <a:r>
              <a:rPr lang="tr-TR" sz="1600" dirty="0"/>
              <a:t>Total </a:t>
            </a:r>
            <a:r>
              <a:rPr lang="tr-TR" sz="1600" dirty="0" err="1"/>
              <a:t>water</a:t>
            </a:r>
            <a:r>
              <a:rPr lang="tr-TR" sz="1600" dirty="0"/>
              <a:t> </a:t>
            </a:r>
            <a:r>
              <a:rPr lang="tr-TR" sz="1600" dirty="0" err="1"/>
              <a:t>usage</a:t>
            </a:r>
            <a:r>
              <a:rPr lang="tr-TR" sz="1600" dirty="0"/>
              <a:t> = </a:t>
            </a:r>
            <a:r>
              <a:rPr lang="tr-TR" sz="1600" dirty="0" err="1"/>
              <a:t>Produced</a:t>
            </a:r>
            <a:r>
              <a:rPr lang="tr-TR" sz="1600" dirty="0"/>
              <a:t> </a:t>
            </a:r>
            <a:r>
              <a:rPr lang="tr-TR" sz="1600" dirty="0" err="1"/>
              <a:t>crude</a:t>
            </a:r>
            <a:r>
              <a:rPr lang="tr-TR" sz="1600" dirty="0"/>
              <a:t> </a:t>
            </a:r>
            <a:r>
              <a:rPr lang="tr-TR" sz="1600" dirty="0" err="1"/>
              <a:t>steel</a:t>
            </a:r>
            <a:r>
              <a:rPr lang="tr-TR" sz="1600" dirty="0"/>
              <a:t> </a:t>
            </a:r>
            <a:r>
              <a:rPr lang="tr-TR" sz="1600" dirty="0" err="1"/>
              <a:t>quantity</a:t>
            </a:r>
            <a:r>
              <a:rPr lang="tr-TR" sz="1600" dirty="0"/>
              <a:t> × </a:t>
            </a:r>
            <a:r>
              <a:rPr lang="tr-TR" sz="1600" dirty="0" err="1"/>
              <a:t>Water</a:t>
            </a:r>
            <a:r>
              <a:rPr lang="tr-TR" sz="1600" dirty="0"/>
              <a:t> </a:t>
            </a:r>
            <a:r>
              <a:rPr lang="tr-TR" sz="1600" dirty="0" err="1"/>
              <a:t>usage</a:t>
            </a:r>
            <a:r>
              <a:rPr lang="tr-TR" sz="1600" dirty="0"/>
              <a:t> </a:t>
            </a:r>
          </a:p>
          <a:p>
            <a:pPr marL="285750" indent="-285750">
              <a:buFont typeface="Arial" panose="020B0604020202020204" pitchFamily="34" charset="0"/>
              <a:buChar char="•"/>
            </a:pPr>
            <a:r>
              <a:rPr lang="en-US" sz="1600" dirty="0"/>
              <a:t>Total water usage = 3.62 million tons × 7.9 m³ per T</a:t>
            </a:r>
            <a:r>
              <a:rPr lang="tr-TR" sz="1600" dirty="0"/>
              <a:t>CS</a:t>
            </a:r>
            <a:r>
              <a:rPr lang="en-US" sz="1600" dirty="0"/>
              <a:t> = 28,598,000 m³</a:t>
            </a:r>
          </a:p>
          <a:p>
            <a:pPr marL="285750" indent="-285750">
              <a:buFont typeface="Arial" panose="020B0604020202020204" pitchFamily="34" charset="0"/>
              <a:buChar char="•"/>
            </a:pPr>
            <a:r>
              <a:rPr lang="en-US" sz="1600" dirty="0"/>
              <a:t>Recycled waste quantity: 1,137,312 tons</a:t>
            </a:r>
          </a:p>
          <a:p>
            <a:pPr marL="285750" indent="-285750">
              <a:buFont typeface="Arial" panose="020B0604020202020204" pitchFamily="34" charset="0"/>
              <a:buChar char="•"/>
            </a:pPr>
            <a:r>
              <a:rPr lang="en-US" sz="1600" dirty="0"/>
              <a:t>Waste sent to disposal quantity: 158,771 tons</a:t>
            </a:r>
          </a:p>
          <a:p>
            <a:pPr marL="285750" indent="-285750">
              <a:buFont typeface="Arial" panose="020B0604020202020204" pitchFamily="34" charset="0"/>
              <a:buChar char="•"/>
            </a:pPr>
            <a:r>
              <a:rPr lang="en-US" sz="1600" dirty="0"/>
              <a:t>Recycling rate: 14.61%</a:t>
            </a:r>
          </a:p>
          <a:p>
            <a:pPr marL="285750" indent="-285750">
              <a:buFont typeface="Arial" panose="020B0604020202020204" pitchFamily="34" charset="0"/>
              <a:buChar char="•"/>
            </a:pPr>
            <a:r>
              <a:rPr lang="en-US" sz="1600" dirty="0"/>
              <a:t>Total waste quantity = Recycled waste quantity + Waste sent to disposal quantity</a:t>
            </a:r>
          </a:p>
          <a:p>
            <a:pPr marL="285750" indent="-285750">
              <a:buFont typeface="Arial" panose="020B0604020202020204" pitchFamily="34" charset="0"/>
              <a:buChar char="•"/>
            </a:pPr>
            <a:r>
              <a:rPr lang="en-US" sz="1600" dirty="0"/>
              <a:t>Total waste quantity = 1,137,312 tons + 158,771 tons = 1,296,083 tons</a:t>
            </a:r>
          </a:p>
          <a:p>
            <a:pPr marL="285750" indent="-285750">
              <a:buFont typeface="Arial" panose="020B0604020202020204" pitchFamily="34" charset="0"/>
              <a:buChar char="•"/>
            </a:pPr>
            <a:r>
              <a:rPr lang="en-US" sz="1600" dirty="0"/>
              <a:t>Amount of waste recycled = Total waste quantity × Recycling rate</a:t>
            </a:r>
          </a:p>
          <a:p>
            <a:pPr marL="285750" indent="-285750">
              <a:buFont typeface="Arial" panose="020B0604020202020204" pitchFamily="34" charset="0"/>
              <a:buChar char="•"/>
            </a:pPr>
            <a:r>
              <a:rPr lang="en-US" sz="1600" dirty="0"/>
              <a:t>Amount of waste recycled = 1,296,083 tons × 14.61% = 189,305 tons</a:t>
            </a:r>
          </a:p>
          <a:p>
            <a:pPr marL="285750" indent="-285750">
              <a:buFont typeface="Arial" panose="020B0604020202020204" pitchFamily="34" charset="0"/>
              <a:buChar char="•"/>
            </a:pPr>
            <a:r>
              <a:rPr lang="en-US" sz="1600" dirty="0"/>
              <a:t>The amount of water saved is considered equal to the amount of recycled waste.</a:t>
            </a:r>
          </a:p>
          <a:p>
            <a:pPr marL="285750" indent="-285750">
              <a:buFont typeface="Arial" panose="020B0604020202020204" pitchFamily="34" charset="0"/>
              <a:buChar char="•"/>
            </a:pPr>
            <a:r>
              <a:rPr lang="en-US" sz="1600" dirty="0"/>
              <a:t>Total water usage (net) = Total water usage - Amount of waste recycled</a:t>
            </a:r>
          </a:p>
          <a:p>
            <a:pPr marL="285750" indent="-285750">
              <a:buFont typeface="Arial" panose="020B0604020202020204" pitchFamily="34" charset="0"/>
              <a:buChar char="•"/>
            </a:pPr>
            <a:r>
              <a:rPr lang="en-US" sz="1600" dirty="0"/>
              <a:t>Total water usage (net) = 28,598,000 m³ - 189,305 tons = 28,408,695 m³</a:t>
            </a:r>
          </a:p>
          <a:p>
            <a:endParaRPr lang="tr-TR" sz="1600" dirty="0"/>
          </a:p>
        </p:txBody>
      </p:sp>
      <p:sp>
        <p:nvSpPr>
          <p:cNvPr id="18" name="Metin kutusu 17">
            <a:extLst>
              <a:ext uri="{FF2B5EF4-FFF2-40B4-BE49-F238E27FC236}">
                <a16:creationId xmlns:a16="http://schemas.microsoft.com/office/drawing/2014/main" id="{9B282BF7-17EF-592A-7011-22CE93FB5C47}"/>
              </a:ext>
            </a:extLst>
          </p:cNvPr>
          <p:cNvSpPr txBox="1"/>
          <p:nvPr/>
        </p:nvSpPr>
        <p:spPr>
          <a:xfrm>
            <a:off x="7660104" y="4269446"/>
            <a:ext cx="3563107" cy="923330"/>
          </a:xfrm>
          <a:prstGeom prst="rect">
            <a:avLst/>
          </a:prstGeom>
          <a:noFill/>
        </p:spPr>
        <p:txBody>
          <a:bodyPr wrap="square">
            <a:spAutoFit/>
          </a:bodyPr>
          <a:lstStyle/>
          <a:p>
            <a:r>
              <a:rPr lang="tr-TR" dirty="0">
                <a:solidFill>
                  <a:schemeClr val="bg1"/>
                </a:solidFill>
              </a:rPr>
              <a:t>C</a:t>
            </a:r>
            <a:r>
              <a:rPr lang="en-US" dirty="0" err="1">
                <a:solidFill>
                  <a:schemeClr val="bg1"/>
                </a:solidFill>
              </a:rPr>
              <a:t>alculated</a:t>
            </a:r>
            <a:r>
              <a:rPr lang="en-US" dirty="0">
                <a:solidFill>
                  <a:schemeClr val="bg1"/>
                </a:solidFill>
              </a:rPr>
              <a:t> carbon footprint is 9.05 million tons of CO2, and its water footprint is 28,408,695 m³.</a:t>
            </a:r>
            <a:endParaRPr lang="tr-TR" dirty="0">
              <a:solidFill>
                <a:schemeClr val="bg1"/>
              </a:solidFill>
            </a:endParaRPr>
          </a:p>
        </p:txBody>
      </p:sp>
      <p:sp>
        <p:nvSpPr>
          <p:cNvPr id="19" name="Konuşma Balonu: Oval 18">
            <a:extLst>
              <a:ext uri="{FF2B5EF4-FFF2-40B4-BE49-F238E27FC236}">
                <a16:creationId xmlns:a16="http://schemas.microsoft.com/office/drawing/2014/main" id="{6918C3C9-22FE-E15E-DBCB-C4A5FD2E34A4}"/>
              </a:ext>
            </a:extLst>
          </p:cNvPr>
          <p:cNvSpPr/>
          <p:nvPr/>
        </p:nvSpPr>
        <p:spPr>
          <a:xfrm>
            <a:off x="7364417" y="3781287"/>
            <a:ext cx="4154483" cy="1938130"/>
          </a:xfrm>
          <a:prstGeom prst="wedgeEllipseCallou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1977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2056" name="Rectangle 2055">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2057">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50" name="Picture 2" descr="Premium Photo | Generative ai heavy industry backdrop and workers in a  factory with metal casting molds at a metallurgical steel mill">
            <a:extLst>
              <a:ext uri="{FF2B5EF4-FFF2-40B4-BE49-F238E27FC236}">
                <a16:creationId xmlns:a16="http://schemas.microsoft.com/office/drawing/2014/main" id="{E8A8E5B2-0931-886E-DF8D-5A9225E1A25C}"/>
              </a:ext>
            </a:extLst>
          </p:cNvPr>
          <p:cNvPicPr>
            <a:picLocks noChangeAspect="1" noChangeArrowheads="1"/>
          </p:cNvPicPr>
          <p:nvPr/>
        </p:nvPicPr>
        <p:blipFill rotWithShape="1">
          <a:blip r:embed="rId2">
            <a:alphaModFix amt="59000"/>
            <a:extLst>
              <a:ext uri="{28A0092B-C50C-407E-A947-70E740481C1C}">
                <a14:useLocalDpi xmlns:a14="http://schemas.microsoft.com/office/drawing/2010/main" val="0"/>
              </a:ext>
            </a:extLst>
          </a:blip>
          <a:srcRect r="869" b="-1"/>
          <a:stretch/>
        </p:blipFill>
        <p:spPr bwMode="auto">
          <a:xfrm>
            <a:off x="20" y="-7624"/>
            <a:ext cx="12191981" cy="6887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0">
            <a:extLst>
              <a:ext uri="{FF2B5EF4-FFF2-40B4-BE49-F238E27FC236}">
                <a16:creationId xmlns:a16="http://schemas.microsoft.com/office/drawing/2014/main" id="{6449B868-A9B6-7BC3-FD5C-2E7712EC2CED}"/>
              </a:ext>
            </a:extLst>
          </p:cNvPr>
          <p:cNvSpPr txBox="1"/>
          <p:nvPr/>
        </p:nvSpPr>
        <p:spPr>
          <a:xfrm>
            <a:off x="115362" y="281699"/>
            <a:ext cx="5548838" cy="6463308"/>
          </a:xfrm>
          <a:prstGeom prst="rect">
            <a:avLst/>
          </a:prstGeom>
        </p:spPr>
        <p:txBody>
          <a:bodyPr wrap="square" lIns="0" tIns="0" rIns="0" bIns="0" rtlCol="0" anchor="t">
            <a:spAutoFit/>
          </a:bodyPr>
          <a:lstStyle/>
          <a:p>
            <a:pPr>
              <a:lnSpc>
                <a:spcPts val="2800"/>
              </a:lnSpc>
            </a:pPr>
            <a:r>
              <a:rPr lang="en-US" sz="3200" spc="-20" dirty="0">
                <a:solidFill>
                  <a:srgbClr val="0FC2DB"/>
                </a:solidFill>
                <a:latin typeface="Calibri" panose="020F0502020204030204" pitchFamily="34" charset="0"/>
                <a:cs typeface="Calibri" panose="020F0502020204030204" pitchFamily="34" charset="0"/>
              </a:rPr>
              <a:t>Carbon Footprint Reduction Ideas:</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Energy Efficiency: </a:t>
            </a:r>
            <a:r>
              <a:rPr lang="en-US" sz="2000" dirty="0">
                <a:solidFill>
                  <a:srgbClr val="FFFFFF"/>
                </a:solidFill>
                <a:latin typeface="Calibri" panose="020F0502020204030204" pitchFamily="34" charset="0"/>
                <a:cs typeface="Calibri" panose="020F0502020204030204" pitchFamily="34" charset="0"/>
              </a:rPr>
              <a:t>Implement energy-efficient manufacturing processes, such as using </a:t>
            </a:r>
            <a:r>
              <a:rPr lang="en-US" sz="2000" u="sng" dirty="0">
                <a:solidFill>
                  <a:srgbClr val="FFFFFF"/>
                </a:solidFill>
                <a:latin typeface="Calibri" panose="020F0502020204030204" pitchFamily="34" charset="0"/>
                <a:cs typeface="Calibri" panose="020F0502020204030204" pitchFamily="34" charset="0"/>
              </a:rPr>
              <a:t>more efficient furnaces</a:t>
            </a:r>
            <a:r>
              <a:rPr lang="en-US" sz="2000" dirty="0">
                <a:solidFill>
                  <a:srgbClr val="FFFFFF"/>
                </a:solidFill>
                <a:latin typeface="Calibri" panose="020F0502020204030204" pitchFamily="34" charset="0"/>
                <a:cs typeface="Calibri" panose="020F0502020204030204" pitchFamily="34" charset="0"/>
              </a:rPr>
              <a:t>, upgrading to </a:t>
            </a:r>
            <a:r>
              <a:rPr lang="en-US" sz="2000" u="sng" dirty="0">
                <a:solidFill>
                  <a:srgbClr val="FFFFFF"/>
                </a:solidFill>
                <a:latin typeface="Calibri" panose="020F0502020204030204" pitchFamily="34" charset="0"/>
                <a:cs typeface="Calibri" panose="020F0502020204030204" pitchFamily="34" charset="0"/>
              </a:rPr>
              <a:t>energy-saving machinery</a:t>
            </a:r>
            <a:r>
              <a:rPr lang="en-US" sz="2000" dirty="0">
                <a:solidFill>
                  <a:srgbClr val="FFFFFF"/>
                </a:solidFill>
                <a:latin typeface="Calibri" panose="020F0502020204030204" pitchFamily="34" charset="0"/>
                <a:cs typeface="Calibri" panose="020F0502020204030204" pitchFamily="34" charset="0"/>
              </a:rPr>
              <a:t>, and </a:t>
            </a:r>
            <a:r>
              <a:rPr lang="en-US" sz="2000" u="sng" dirty="0">
                <a:solidFill>
                  <a:srgbClr val="FFFFFF"/>
                </a:solidFill>
                <a:latin typeface="Calibri" panose="020F0502020204030204" pitchFamily="34" charset="0"/>
                <a:cs typeface="Calibri" panose="020F0502020204030204" pitchFamily="34" charset="0"/>
              </a:rPr>
              <a:t>optimizing energy</a:t>
            </a:r>
            <a:r>
              <a:rPr lang="en-US" sz="2000" dirty="0">
                <a:solidFill>
                  <a:srgbClr val="FFFFFF"/>
                </a:solidFill>
                <a:latin typeface="Calibri" panose="020F0502020204030204" pitchFamily="34" charset="0"/>
                <a:cs typeface="Calibri" panose="020F0502020204030204" pitchFamily="34" charset="0"/>
              </a:rPr>
              <a:t> use in the production line.</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Waste Reduction: </a:t>
            </a:r>
            <a:r>
              <a:rPr lang="en-US" sz="2000" dirty="0">
                <a:solidFill>
                  <a:srgbClr val="FFFFFF"/>
                </a:solidFill>
                <a:latin typeface="Calibri" panose="020F0502020204030204" pitchFamily="34" charset="0"/>
                <a:cs typeface="Calibri" panose="020F0502020204030204" pitchFamily="34" charset="0"/>
              </a:rPr>
              <a:t>Implement waste reduction strategies, such as </a:t>
            </a:r>
            <a:r>
              <a:rPr lang="en-US" sz="2000" u="sng" dirty="0">
                <a:solidFill>
                  <a:srgbClr val="FFFFFF"/>
                </a:solidFill>
                <a:latin typeface="Calibri" panose="020F0502020204030204" pitchFamily="34" charset="0"/>
                <a:cs typeface="Calibri" panose="020F0502020204030204" pitchFamily="34" charset="0"/>
              </a:rPr>
              <a:t>recycling scrap metal</a:t>
            </a:r>
            <a:r>
              <a:rPr lang="tr-TR" sz="2000" u="sng" dirty="0">
                <a:solidFill>
                  <a:srgbClr val="FFFFFF"/>
                </a:solidFill>
                <a:latin typeface="Calibri" panose="020F0502020204030204" pitchFamily="34" charset="0"/>
                <a:cs typeface="Calibri" panose="020F0502020204030204" pitchFamily="34" charset="0"/>
              </a:rPr>
              <a:t>s </a:t>
            </a:r>
            <a:r>
              <a:rPr lang="tr-TR" sz="2000" u="sng" dirty="0" err="1">
                <a:solidFill>
                  <a:srgbClr val="FFFFFF"/>
                </a:solidFill>
                <a:latin typeface="Calibri" panose="020F0502020204030204" pitchFamily="34" charset="0"/>
                <a:cs typeface="Calibri" panose="020F0502020204030204" pitchFamily="34" charset="0"/>
              </a:rPr>
              <a:t>and</a:t>
            </a:r>
            <a:r>
              <a:rPr lang="tr-TR" sz="2000" u="sng" dirty="0">
                <a:solidFill>
                  <a:srgbClr val="FFFFFF"/>
                </a:solidFill>
                <a:latin typeface="Calibri" panose="020F0502020204030204" pitchFamily="34" charset="0"/>
                <a:cs typeface="Calibri" panose="020F0502020204030204" pitchFamily="34" charset="0"/>
              </a:rPr>
              <a:t> </a:t>
            </a:r>
            <a:r>
              <a:rPr lang="en-US" sz="2000" u="sng" dirty="0">
                <a:solidFill>
                  <a:srgbClr val="FFFFFF"/>
                </a:solidFill>
                <a:latin typeface="Calibri" panose="020F0502020204030204" pitchFamily="34" charset="0"/>
                <a:cs typeface="Calibri" panose="020F0502020204030204" pitchFamily="34" charset="0"/>
              </a:rPr>
              <a:t>using recycled materials in production</a:t>
            </a:r>
            <a:r>
              <a:rPr lang="en-US" sz="2000" dirty="0">
                <a:solidFill>
                  <a:srgbClr val="FFFFFF"/>
                </a:solidFill>
                <a:latin typeface="Calibri" panose="020F0502020204030204" pitchFamily="34" charset="0"/>
                <a:cs typeface="Calibri" panose="020F0502020204030204" pitchFamily="34" charset="0"/>
              </a:rPr>
              <a:t>, </a:t>
            </a:r>
            <a:r>
              <a:rPr lang="en-US" sz="2000" u="sng" dirty="0">
                <a:solidFill>
                  <a:srgbClr val="FFFFFF"/>
                </a:solidFill>
                <a:latin typeface="Calibri" panose="020F0502020204030204" pitchFamily="34" charset="0"/>
                <a:cs typeface="Calibri" panose="020F0502020204030204" pitchFamily="34" charset="0"/>
              </a:rPr>
              <a:t>improving recycling processes for waste disposal</a:t>
            </a:r>
            <a:r>
              <a:rPr lang="en-US" sz="2000" dirty="0">
                <a:solidFill>
                  <a:srgbClr val="FFFFFF"/>
                </a:solidFill>
                <a:latin typeface="Calibri" panose="020F0502020204030204" pitchFamily="34" charset="0"/>
                <a:cs typeface="Calibri" panose="020F0502020204030204" pitchFamily="34" charset="0"/>
              </a:rPr>
              <a:t>.</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Sustainable Sourcing: </a:t>
            </a:r>
            <a:r>
              <a:rPr lang="en-US" sz="2000" dirty="0">
                <a:solidFill>
                  <a:srgbClr val="FFFFFF"/>
                </a:solidFill>
                <a:latin typeface="Calibri" panose="020F0502020204030204" pitchFamily="34" charset="0"/>
                <a:cs typeface="Calibri" panose="020F0502020204030204" pitchFamily="34" charset="0"/>
              </a:rPr>
              <a:t>Source raw materials from </a:t>
            </a:r>
            <a:r>
              <a:rPr lang="en-US" sz="2000" u="sng" dirty="0">
                <a:solidFill>
                  <a:srgbClr val="FFFFFF"/>
                </a:solidFill>
                <a:latin typeface="Calibri" panose="020F0502020204030204" pitchFamily="34" charset="0"/>
                <a:cs typeface="Calibri" panose="020F0502020204030204" pitchFamily="34" charset="0"/>
              </a:rPr>
              <a:t>sustainable sources</a:t>
            </a:r>
            <a:r>
              <a:rPr lang="en-US" sz="2000" dirty="0">
                <a:solidFill>
                  <a:srgbClr val="FFFFFF"/>
                </a:solidFill>
                <a:latin typeface="Calibri" panose="020F0502020204030204" pitchFamily="34" charset="0"/>
                <a:cs typeface="Calibri" panose="020F0502020204030204" pitchFamily="34" charset="0"/>
              </a:rPr>
              <a:t>, reducing the environmental impact of mining and processing.</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Carbon Offsetting: </a:t>
            </a:r>
            <a:r>
              <a:rPr lang="en-US" sz="2000" dirty="0">
                <a:solidFill>
                  <a:srgbClr val="FFFFFF"/>
                </a:solidFill>
                <a:latin typeface="Calibri" panose="020F0502020204030204" pitchFamily="34" charset="0"/>
                <a:cs typeface="Calibri" panose="020F0502020204030204" pitchFamily="34" charset="0"/>
              </a:rPr>
              <a:t>Consider carbon offset programs to </a:t>
            </a:r>
            <a:r>
              <a:rPr lang="en-US" sz="2000" u="sng" dirty="0">
                <a:solidFill>
                  <a:srgbClr val="FFFFFF"/>
                </a:solidFill>
                <a:latin typeface="Calibri" panose="020F0502020204030204" pitchFamily="34" charset="0"/>
                <a:cs typeface="Calibri" panose="020F0502020204030204" pitchFamily="34" charset="0"/>
              </a:rPr>
              <a:t>compensate for emissions</a:t>
            </a:r>
            <a:r>
              <a:rPr lang="en-US" sz="2000" dirty="0">
                <a:solidFill>
                  <a:srgbClr val="FFFFFF"/>
                </a:solidFill>
                <a:latin typeface="Calibri" panose="020F0502020204030204" pitchFamily="34" charset="0"/>
                <a:cs typeface="Calibri" panose="020F0502020204030204" pitchFamily="34" charset="0"/>
              </a:rPr>
              <a:t> that cannot be reduced.</a:t>
            </a:r>
          </a:p>
          <a:p>
            <a:pPr>
              <a:lnSpc>
                <a:spcPts val="2800"/>
              </a:lnSpc>
            </a:pPr>
            <a:endParaRPr lang="en-US" sz="2000" dirty="0">
              <a:solidFill>
                <a:srgbClr val="FFFFFF"/>
              </a:solidFill>
              <a:latin typeface="Open Sans Light"/>
            </a:endParaRPr>
          </a:p>
        </p:txBody>
      </p:sp>
      <p:sp>
        <p:nvSpPr>
          <p:cNvPr id="8" name="TextBox 11">
            <a:extLst>
              <a:ext uri="{FF2B5EF4-FFF2-40B4-BE49-F238E27FC236}">
                <a16:creationId xmlns:a16="http://schemas.microsoft.com/office/drawing/2014/main" id="{0AD2F1B9-B29D-3E52-EF38-C3A5FB37A106}"/>
              </a:ext>
            </a:extLst>
          </p:cNvPr>
          <p:cNvSpPr txBox="1"/>
          <p:nvPr/>
        </p:nvSpPr>
        <p:spPr>
          <a:xfrm>
            <a:off x="5933508" y="281699"/>
            <a:ext cx="6013296" cy="6104235"/>
          </a:xfrm>
          <a:prstGeom prst="rect">
            <a:avLst/>
          </a:prstGeom>
        </p:spPr>
        <p:txBody>
          <a:bodyPr wrap="square" lIns="0" tIns="0" rIns="0" bIns="0" rtlCol="0" anchor="t">
            <a:spAutoFit/>
          </a:bodyPr>
          <a:lstStyle/>
          <a:p>
            <a:pPr>
              <a:lnSpc>
                <a:spcPts val="2800"/>
              </a:lnSpc>
            </a:pPr>
            <a:r>
              <a:rPr lang="en-US" sz="3200" spc="-20" dirty="0">
                <a:solidFill>
                  <a:srgbClr val="0FC2DB"/>
                </a:solidFill>
                <a:latin typeface="Calibri" panose="020F0502020204030204" pitchFamily="34" charset="0"/>
                <a:cs typeface="Calibri" panose="020F0502020204030204" pitchFamily="34" charset="0"/>
              </a:rPr>
              <a:t>Water Footprint Reduction Ideas:</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Water Conservation: </a:t>
            </a:r>
            <a:r>
              <a:rPr lang="en-US" sz="2000" dirty="0">
                <a:solidFill>
                  <a:srgbClr val="FFFFFF"/>
                </a:solidFill>
                <a:latin typeface="Calibri" panose="020F0502020204030204" pitchFamily="34" charset="0"/>
                <a:cs typeface="Calibri" panose="020F0502020204030204" pitchFamily="34" charset="0"/>
              </a:rPr>
              <a:t>Use water-saving technologies, such as </a:t>
            </a:r>
            <a:r>
              <a:rPr lang="en-US" sz="2000" u="sng" dirty="0">
                <a:solidFill>
                  <a:srgbClr val="FFFFFF"/>
                </a:solidFill>
                <a:latin typeface="Calibri" panose="020F0502020204030204" pitchFamily="34" charset="0"/>
                <a:cs typeface="Calibri" panose="020F0502020204030204" pitchFamily="34" charset="0"/>
              </a:rPr>
              <a:t>water recycling systems</a:t>
            </a:r>
            <a:r>
              <a:rPr lang="en-US" sz="2000" dirty="0">
                <a:solidFill>
                  <a:srgbClr val="FFFFFF"/>
                </a:solidFill>
                <a:latin typeface="Calibri" panose="020F0502020204030204" pitchFamily="34" charset="0"/>
                <a:cs typeface="Calibri" panose="020F0502020204030204" pitchFamily="34" charset="0"/>
              </a:rPr>
              <a:t>, </a:t>
            </a:r>
            <a:r>
              <a:rPr lang="en-US" sz="2000" u="sng" dirty="0">
                <a:solidFill>
                  <a:srgbClr val="FFFFFF"/>
                </a:solidFill>
                <a:latin typeface="Calibri" panose="020F0502020204030204" pitchFamily="34" charset="0"/>
                <a:cs typeface="Calibri" panose="020F0502020204030204" pitchFamily="34" charset="0"/>
              </a:rPr>
              <a:t>water-efficient machinery</a:t>
            </a:r>
            <a:r>
              <a:rPr lang="en-US" sz="2000" dirty="0">
                <a:solidFill>
                  <a:srgbClr val="FFFFFF"/>
                </a:solidFill>
                <a:latin typeface="Calibri" panose="020F0502020204030204" pitchFamily="34" charset="0"/>
                <a:cs typeface="Calibri" panose="020F0502020204030204" pitchFamily="34" charset="0"/>
              </a:rPr>
              <a:t>, and optimizing water use in production processes.</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Sustainable Water Sourcing: </a:t>
            </a:r>
            <a:r>
              <a:rPr lang="en-US" sz="2000" dirty="0">
                <a:solidFill>
                  <a:srgbClr val="FFFFFF"/>
                </a:solidFill>
                <a:latin typeface="Calibri" panose="020F0502020204030204" pitchFamily="34" charset="0"/>
                <a:cs typeface="Calibri" panose="020F0502020204030204" pitchFamily="34" charset="0"/>
              </a:rPr>
              <a:t>Source water from </a:t>
            </a:r>
            <a:r>
              <a:rPr lang="en-US" sz="2000" u="sng" dirty="0">
                <a:solidFill>
                  <a:srgbClr val="FFFFFF"/>
                </a:solidFill>
                <a:latin typeface="Calibri" panose="020F0502020204030204" pitchFamily="34" charset="0"/>
                <a:cs typeface="Calibri" panose="020F0502020204030204" pitchFamily="34" charset="0"/>
              </a:rPr>
              <a:t>sustainable sources</a:t>
            </a:r>
            <a:r>
              <a:rPr lang="en-US" sz="2000" dirty="0">
                <a:solidFill>
                  <a:srgbClr val="FFFFFF"/>
                </a:solidFill>
                <a:latin typeface="Calibri" panose="020F0502020204030204" pitchFamily="34" charset="0"/>
                <a:cs typeface="Calibri" panose="020F0502020204030204" pitchFamily="34" charset="0"/>
              </a:rPr>
              <a:t>, reducing the environmental impact of water extraction and processing.</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Water Recycling: </a:t>
            </a:r>
            <a:r>
              <a:rPr lang="en-US" sz="2000" dirty="0">
                <a:solidFill>
                  <a:srgbClr val="FFFFFF"/>
                </a:solidFill>
                <a:latin typeface="Calibri" panose="020F0502020204030204" pitchFamily="34" charset="0"/>
                <a:cs typeface="Calibri" panose="020F0502020204030204" pitchFamily="34" charset="0"/>
              </a:rPr>
              <a:t>Implement water recycling systems to reuse water within the production process, </a:t>
            </a:r>
            <a:r>
              <a:rPr lang="en-US" sz="2000" u="sng" dirty="0">
                <a:solidFill>
                  <a:srgbClr val="FFFFFF"/>
                </a:solidFill>
                <a:latin typeface="Calibri" panose="020F0502020204030204" pitchFamily="34" charset="0"/>
                <a:cs typeface="Calibri" panose="020F0502020204030204" pitchFamily="34" charset="0"/>
              </a:rPr>
              <a:t>reducing the need for freshwater</a:t>
            </a:r>
            <a:r>
              <a:rPr lang="en-US" sz="2000" dirty="0">
                <a:solidFill>
                  <a:srgbClr val="FFFFFF"/>
                </a:solidFill>
                <a:latin typeface="Calibri" panose="020F0502020204030204" pitchFamily="34" charset="0"/>
                <a:cs typeface="Calibri" panose="020F0502020204030204" pitchFamily="34" charset="0"/>
              </a:rPr>
              <a:t>.</a:t>
            </a:r>
          </a:p>
          <a:p>
            <a:pPr marL="431801" lvl="1" indent="-215900">
              <a:lnSpc>
                <a:spcPts val="2800"/>
              </a:lnSpc>
              <a:buFont typeface="Arial"/>
              <a:buChar char="•"/>
            </a:pPr>
            <a:r>
              <a:rPr lang="en-US" sz="2400" dirty="0">
                <a:solidFill>
                  <a:srgbClr val="00B050"/>
                </a:solidFill>
                <a:latin typeface="Calibri" panose="020F0502020204030204" pitchFamily="34" charset="0"/>
                <a:cs typeface="Calibri" panose="020F0502020204030204" pitchFamily="34" charset="0"/>
              </a:rPr>
              <a:t>Water Footprint Accounting: </a:t>
            </a:r>
            <a:r>
              <a:rPr lang="en-US" sz="2000" dirty="0">
                <a:solidFill>
                  <a:srgbClr val="FFFFFF"/>
                </a:solidFill>
                <a:latin typeface="Calibri" panose="020F0502020204030204" pitchFamily="34" charset="0"/>
                <a:cs typeface="Calibri" panose="020F0502020204030204" pitchFamily="34" charset="0"/>
              </a:rPr>
              <a:t>Conduct water footprint accounting to understand the water consumption of the factory and its supply chain. This can help identify areas for improvement and ensure that water conservation efforts are effective.</a:t>
            </a:r>
          </a:p>
          <a:p>
            <a:pPr>
              <a:lnSpc>
                <a:spcPts val="2800"/>
              </a:lnSpc>
            </a:pPr>
            <a:endParaRPr lang="en-US" sz="2000" dirty="0">
              <a:solidFill>
                <a:srgbClr val="FFFFFF"/>
              </a:solidFill>
              <a:latin typeface="Open Sans Light"/>
            </a:endParaRPr>
          </a:p>
        </p:txBody>
      </p:sp>
    </p:spTree>
    <p:extLst>
      <p:ext uri="{BB962C8B-B14F-4D97-AF65-F5344CB8AC3E}">
        <p14:creationId xmlns:p14="http://schemas.microsoft.com/office/powerpoint/2010/main" val="320996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1000" b="-11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3EEF8C-CFB2-69C7-24AD-7E28B3980245}"/>
              </a:ext>
            </a:extLst>
          </p:cNvPr>
          <p:cNvSpPr txBox="1">
            <a:spLocks/>
          </p:cNvSpPr>
          <p:nvPr/>
        </p:nvSpPr>
        <p:spPr>
          <a:xfrm>
            <a:off x="1874368" y="-704460"/>
            <a:ext cx="9316409"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u="sng" dirty="0">
                <a:latin typeface="Calibri" panose="020F0502020204030204" pitchFamily="34" charset="0"/>
                <a:cs typeface="Calibri" panose="020F0502020204030204" pitchFamily="34" charset="0"/>
              </a:rPr>
              <a:t>As a </a:t>
            </a:r>
            <a:r>
              <a:rPr lang="tr-TR" sz="4000" b="1" u="sng" dirty="0" err="1">
                <a:latin typeface="Calibri" panose="020F0502020204030204" pitchFamily="34" charset="0"/>
                <a:cs typeface="Calibri" panose="020F0502020204030204" pitchFamily="34" charset="0"/>
              </a:rPr>
              <a:t>Material</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Scientist</a:t>
            </a:r>
            <a:r>
              <a:rPr lang="tr-TR" sz="4000" b="1" u="sng" dirty="0">
                <a:latin typeface="Calibri" panose="020F0502020204030204" pitchFamily="34" charset="0"/>
                <a:cs typeface="Calibri" panose="020F0502020204030204" pitchFamily="34" charset="0"/>
              </a:rPr>
              <a:t> </a:t>
            </a:r>
            <a:r>
              <a:rPr lang="tr-TR" sz="4000" b="1" u="sng" dirty="0" err="1">
                <a:latin typeface="Calibri" panose="020F0502020204030204" pitchFamily="34" charset="0"/>
                <a:cs typeface="Calibri" panose="020F0502020204030204" pitchFamily="34" charset="0"/>
              </a:rPr>
              <a:t>What</a:t>
            </a:r>
            <a:r>
              <a:rPr lang="tr-TR" sz="4000" b="1" u="sng" dirty="0">
                <a:latin typeface="Calibri" panose="020F0502020204030204" pitchFamily="34" charset="0"/>
                <a:cs typeface="Calibri" panose="020F0502020204030204" pitchFamily="34" charset="0"/>
              </a:rPr>
              <a:t> Can </a:t>
            </a:r>
            <a:r>
              <a:rPr lang="tr-TR" sz="4000" b="1" u="sng" dirty="0" err="1">
                <a:latin typeface="Calibri" panose="020F0502020204030204" pitchFamily="34" charset="0"/>
                <a:cs typeface="Calibri" panose="020F0502020204030204" pitchFamily="34" charset="0"/>
              </a:rPr>
              <a:t>We</a:t>
            </a:r>
            <a:r>
              <a:rPr lang="tr-TR" sz="4000" b="1" u="sng" dirty="0">
                <a:latin typeface="Calibri" panose="020F0502020204030204" pitchFamily="34" charset="0"/>
                <a:cs typeface="Calibri" panose="020F0502020204030204" pitchFamily="34" charset="0"/>
              </a:rPr>
              <a:t> Do ? </a:t>
            </a:r>
          </a:p>
        </p:txBody>
      </p:sp>
    </p:spTree>
    <p:extLst>
      <p:ext uri="{BB962C8B-B14F-4D97-AF65-F5344CB8AC3E}">
        <p14:creationId xmlns:p14="http://schemas.microsoft.com/office/powerpoint/2010/main" val="274137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Metin kutusu 11">
            <a:extLst>
              <a:ext uri="{FF2B5EF4-FFF2-40B4-BE49-F238E27FC236}">
                <a16:creationId xmlns:a16="http://schemas.microsoft.com/office/drawing/2014/main" id="{74DA5EBA-6083-E822-65E1-90593C6FDE60}"/>
              </a:ext>
            </a:extLst>
          </p:cNvPr>
          <p:cNvSpPr txBox="1"/>
          <p:nvPr/>
        </p:nvSpPr>
        <p:spPr>
          <a:xfrm>
            <a:off x="484893" y="251110"/>
            <a:ext cx="6833759" cy="523220"/>
          </a:xfrm>
          <a:prstGeom prst="rect">
            <a:avLst/>
          </a:prstGeom>
          <a:noFill/>
        </p:spPr>
        <p:txBody>
          <a:bodyPr wrap="square" rtlCol="0">
            <a:spAutoFit/>
          </a:bodyPr>
          <a:lstStyle/>
          <a:p>
            <a:r>
              <a:rPr lang="tr-TR" sz="2800" b="1" u="sng">
                <a:latin typeface="Calibri" panose="020F0502020204030204" pitchFamily="34" charset="0"/>
                <a:ea typeface="Cambria" panose="02040503050406030204" pitchFamily="18" charset="0"/>
                <a:cs typeface="Calibri" panose="020F0502020204030204" pitchFamily="34" charset="0"/>
              </a:rPr>
              <a:t>Sustainability ?</a:t>
            </a:r>
          </a:p>
        </p:txBody>
      </p:sp>
    </p:spTree>
    <p:extLst>
      <p:ext uri="{BB962C8B-B14F-4D97-AF65-F5344CB8AC3E}">
        <p14:creationId xmlns:p14="http://schemas.microsoft.com/office/powerpoint/2010/main" val="232350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8EF26-7AD5-4E7F-95B3-9A57CF80C483}"/>
              </a:ext>
            </a:extLst>
          </p:cNvPr>
          <p:cNvSpPr txBox="1"/>
          <p:nvPr/>
        </p:nvSpPr>
        <p:spPr>
          <a:xfrm>
            <a:off x="0" y="134753"/>
            <a:ext cx="12191999" cy="1015663"/>
          </a:xfrm>
          <a:prstGeom prst="rect">
            <a:avLst/>
          </a:prstGeom>
          <a:noFill/>
        </p:spPr>
        <p:txBody>
          <a:bodyPr wrap="square" rtlCol="0" anchor="ctr">
            <a:spAutoFit/>
          </a:bodyPr>
          <a:lstStyle/>
          <a:p>
            <a:pPr algn="ctr"/>
            <a:r>
              <a:rPr lang="en-US" altLang="ko-KR" sz="6000" b="1" dirty="0">
                <a:solidFill>
                  <a:srgbClr val="00B050"/>
                </a:solidFill>
                <a:cs typeface="Arial" pitchFamily="34" charset="0"/>
              </a:rPr>
              <a:t>THANK YOU</a:t>
            </a:r>
            <a:endParaRPr lang="ko-KR" altLang="en-US" sz="6000" b="1" dirty="0">
              <a:solidFill>
                <a:srgbClr val="00B050"/>
              </a:solidFill>
              <a:cs typeface="Arial" pitchFamily="34" charset="0"/>
            </a:endParaRPr>
          </a:p>
        </p:txBody>
      </p:sp>
      <p:sp>
        <p:nvSpPr>
          <p:cNvPr id="5" name="TextBox 3">
            <a:extLst>
              <a:ext uri="{FF2B5EF4-FFF2-40B4-BE49-F238E27FC236}">
                <a16:creationId xmlns:a16="http://schemas.microsoft.com/office/drawing/2014/main" id="{1DF8EF26-7AD5-4E7F-95B3-9A57CF80C483}"/>
              </a:ext>
            </a:extLst>
          </p:cNvPr>
          <p:cNvSpPr txBox="1"/>
          <p:nvPr/>
        </p:nvSpPr>
        <p:spPr>
          <a:xfrm>
            <a:off x="859989" y="3962054"/>
            <a:ext cx="12191999" cy="1938992"/>
          </a:xfrm>
          <a:prstGeom prst="rect">
            <a:avLst/>
          </a:prstGeom>
          <a:noFill/>
        </p:spPr>
        <p:txBody>
          <a:bodyPr wrap="square" rtlCol="0" anchor="ctr">
            <a:spAutoFit/>
          </a:bodyPr>
          <a:lstStyle/>
          <a:p>
            <a:r>
              <a:rPr lang="tr-TR" altLang="ko-KR" sz="6000" dirty="0">
                <a:solidFill>
                  <a:srgbClr val="00B050"/>
                </a:solidFill>
                <a:latin typeface="Amasis MT Pro Black" panose="02040A04050005020304" pitchFamily="18" charset="-94"/>
                <a:cs typeface="Arial" pitchFamily="34" charset="0"/>
              </a:rPr>
              <a:t>SUSTAINABILITY: </a:t>
            </a:r>
          </a:p>
          <a:p>
            <a:pPr algn="ctr"/>
            <a:r>
              <a:rPr lang="tr-TR" altLang="ko-KR" sz="6000" dirty="0">
                <a:solidFill>
                  <a:srgbClr val="00B050"/>
                </a:solidFill>
                <a:latin typeface="Amasis MT Pro Black" panose="02040A04050005020304" pitchFamily="18" charset="-94"/>
                <a:cs typeface="Arial" pitchFamily="34" charset="0"/>
              </a:rPr>
              <a:t>   Life Style </a:t>
            </a:r>
            <a:r>
              <a:rPr lang="tr-TR" altLang="ko-KR" sz="6000" dirty="0" err="1">
                <a:solidFill>
                  <a:srgbClr val="00B050"/>
                </a:solidFill>
                <a:latin typeface="Amasis MT Pro Black" panose="02040A04050005020304" pitchFamily="18" charset="-94"/>
                <a:cs typeface="Arial" pitchFamily="34" charset="0"/>
              </a:rPr>
              <a:t>for</a:t>
            </a:r>
            <a:r>
              <a:rPr lang="tr-TR" altLang="ko-KR" sz="6000" dirty="0">
                <a:solidFill>
                  <a:srgbClr val="00B050"/>
                </a:solidFill>
                <a:latin typeface="Amasis MT Pro Black" panose="02040A04050005020304" pitchFamily="18" charset="-94"/>
                <a:cs typeface="Arial" pitchFamily="34" charset="0"/>
              </a:rPr>
              <a:t> us </a:t>
            </a:r>
            <a:r>
              <a:rPr lang="tr-TR" altLang="ko-KR" sz="6000" dirty="0" err="1">
                <a:solidFill>
                  <a:srgbClr val="00B050"/>
                </a:solidFill>
                <a:latin typeface="Amasis MT Pro Black" panose="02040A04050005020304" pitchFamily="18" charset="-94"/>
                <a:cs typeface="Arial" pitchFamily="34" charset="0"/>
              </a:rPr>
              <a:t>all</a:t>
            </a:r>
            <a:endParaRPr lang="ko-KR" altLang="en-US" sz="6000" dirty="0">
              <a:solidFill>
                <a:srgbClr val="00B050"/>
              </a:solidFill>
              <a:latin typeface="Amasis MT Pro Black" panose="02040A04050005020304" pitchFamily="18" charset="-94"/>
              <a:cs typeface="Arial" pitchFamily="34" charset="0"/>
            </a:endParaRPr>
          </a:p>
        </p:txBody>
      </p:sp>
    </p:spTree>
    <p:extLst>
      <p:ext uri="{BB962C8B-B14F-4D97-AF65-F5344CB8AC3E}">
        <p14:creationId xmlns:p14="http://schemas.microsoft.com/office/powerpoint/2010/main" val="82165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7E0BE3-B4FC-F4D7-C738-416DF8636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04" y="121975"/>
            <a:ext cx="10868026" cy="632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020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CF610C29-CE32-4DEB-0A80-0BF373C38461}"/>
              </a:ext>
            </a:extLst>
          </p:cNvPr>
          <p:cNvSpPr txBox="1"/>
          <p:nvPr/>
        </p:nvSpPr>
        <p:spPr>
          <a:xfrm>
            <a:off x="160638" y="849754"/>
            <a:ext cx="11652422" cy="1554272"/>
          </a:xfrm>
          <a:prstGeom prst="rect">
            <a:avLst/>
          </a:prstGeom>
          <a:noFill/>
        </p:spPr>
        <p:txBody>
          <a:bodyPr wrap="square" rtlCol="0">
            <a:spAutoFit/>
          </a:bodyPr>
          <a:lstStyle/>
          <a:p>
            <a:pPr marL="342900" indent="-342900" algn="just">
              <a:buFont typeface="+mj-lt"/>
              <a:buAutoNum type="arabicPeriod"/>
            </a:pPr>
            <a:r>
              <a:rPr lang="tr-TR" sz="1900" b="1" dirty="0" err="1">
                <a:solidFill>
                  <a:srgbClr val="FF0000"/>
                </a:solidFill>
              </a:rPr>
              <a:t>Environmental</a:t>
            </a:r>
            <a:r>
              <a:rPr lang="tr-TR" sz="1900" b="1" dirty="0">
                <a:solidFill>
                  <a:srgbClr val="FF0000"/>
                </a:solidFill>
              </a:rPr>
              <a:t>: </a:t>
            </a:r>
            <a:r>
              <a:rPr lang="tr-TR" sz="1900" b="1" dirty="0"/>
              <a:t>Minimize </a:t>
            </a:r>
            <a:r>
              <a:rPr lang="tr-TR" sz="1900" b="1" dirty="0" err="1"/>
              <a:t>impact</a:t>
            </a:r>
            <a:r>
              <a:rPr lang="tr-TR" sz="1900" b="1" dirty="0"/>
              <a:t>, </a:t>
            </a:r>
            <a:r>
              <a:rPr lang="tr-TR" sz="1900" b="1" dirty="0" err="1"/>
              <a:t>preserve</a:t>
            </a:r>
            <a:r>
              <a:rPr lang="tr-TR" sz="1900" b="1" dirty="0"/>
              <a:t> </a:t>
            </a:r>
            <a:r>
              <a:rPr lang="tr-TR" sz="1900" b="1" dirty="0" err="1"/>
              <a:t>resources</a:t>
            </a:r>
            <a:r>
              <a:rPr lang="tr-TR" sz="1900" b="1" dirty="0"/>
              <a:t>, </a:t>
            </a:r>
            <a:r>
              <a:rPr lang="tr-TR" sz="1900" b="1" dirty="0" err="1"/>
              <a:t>reduce</a:t>
            </a:r>
            <a:r>
              <a:rPr lang="tr-TR" sz="1900" b="1" dirty="0"/>
              <a:t> </a:t>
            </a:r>
            <a:r>
              <a:rPr lang="tr-TR" sz="1900" b="1" dirty="0" err="1"/>
              <a:t>emissions</a:t>
            </a:r>
            <a:r>
              <a:rPr lang="tr-TR" sz="1900" b="1" dirty="0"/>
              <a:t>, </a:t>
            </a:r>
            <a:r>
              <a:rPr lang="tr-TR" sz="1900" b="1" dirty="0" err="1"/>
              <a:t>promote</a:t>
            </a:r>
            <a:r>
              <a:rPr lang="tr-TR" sz="1900" b="1" dirty="0"/>
              <a:t> </a:t>
            </a:r>
            <a:r>
              <a:rPr lang="tr-TR" sz="1900" b="1" dirty="0" err="1"/>
              <a:t>renewables</a:t>
            </a:r>
            <a:r>
              <a:rPr lang="tr-TR" sz="1900" b="1" dirty="0"/>
              <a:t>.</a:t>
            </a:r>
          </a:p>
          <a:p>
            <a:pPr marL="342900" indent="-342900" algn="just">
              <a:buFont typeface="+mj-lt"/>
              <a:buAutoNum type="arabicPeriod"/>
            </a:pPr>
            <a:r>
              <a:rPr lang="en-US" sz="1900" b="1" dirty="0">
                <a:solidFill>
                  <a:srgbClr val="FF0000"/>
                </a:solidFill>
              </a:rPr>
              <a:t>Social: </a:t>
            </a:r>
            <a:r>
              <a:rPr lang="en-US" sz="1900" b="1" dirty="0"/>
              <a:t>Ensure equity, address inequalities, promote education, healthcare, and community engagement.</a:t>
            </a:r>
          </a:p>
          <a:p>
            <a:pPr marL="342900" indent="-342900" algn="just">
              <a:buFont typeface="+mj-lt"/>
              <a:buAutoNum type="arabicPeriod"/>
            </a:pPr>
            <a:r>
              <a:rPr lang="tr-TR" sz="1900" b="1" dirty="0"/>
              <a:t>……</a:t>
            </a:r>
          </a:p>
          <a:p>
            <a:pPr marL="342900" indent="-342900" algn="just">
              <a:buFont typeface="+mj-lt"/>
              <a:buAutoNum type="arabicPeriod"/>
            </a:pPr>
            <a:r>
              <a:rPr lang="tr-TR" sz="1900" b="1" dirty="0"/>
              <a:t>4…..</a:t>
            </a:r>
            <a:endParaRPr lang="en-US" sz="1900" b="1" dirty="0"/>
          </a:p>
        </p:txBody>
      </p:sp>
      <p:sp>
        <p:nvSpPr>
          <p:cNvPr id="7" name="Başlık 1">
            <a:extLst>
              <a:ext uri="{FF2B5EF4-FFF2-40B4-BE49-F238E27FC236}">
                <a16:creationId xmlns:a16="http://schemas.microsoft.com/office/drawing/2014/main" id="{74623840-9551-C2A6-36D5-10FD40101ACD}"/>
              </a:ext>
            </a:extLst>
          </p:cNvPr>
          <p:cNvSpPr txBox="1">
            <a:spLocks/>
          </p:cNvSpPr>
          <p:nvPr/>
        </p:nvSpPr>
        <p:spPr>
          <a:xfrm>
            <a:off x="691191" y="-604142"/>
            <a:ext cx="11627809"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u="sng" err="1">
                <a:latin typeface="Calibri" panose="020F0502020204030204" pitchFamily="34" charset="0"/>
                <a:cs typeface="Calibri" panose="020F0502020204030204" pitchFamily="34" charset="0"/>
              </a:rPr>
              <a:t>Some</a:t>
            </a:r>
            <a:r>
              <a:rPr lang="tr-TR" sz="4000" b="1" u="sng">
                <a:latin typeface="Calibri" panose="020F0502020204030204" pitchFamily="34" charset="0"/>
                <a:cs typeface="Calibri" panose="020F0502020204030204" pitchFamily="34" charset="0"/>
              </a:rPr>
              <a:t> </a:t>
            </a:r>
            <a:r>
              <a:rPr lang="tr-TR" sz="4000" b="1" u="sng" err="1">
                <a:latin typeface="Calibri" panose="020F0502020204030204" pitchFamily="34" charset="0"/>
                <a:cs typeface="Calibri" panose="020F0502020204030204" pitchFamily="34" charset="0"/>
              </a:rPr>
              <a:t>Words</a:t>
            </a:r>
            <a:r>
              <a:rPr lang="tr-TR" sz="4000" b="1" u="sng">
                <a:latin typeface="Calibri" panose="020F0502020204030204" pitchFamily="34" charset="0"/>
                <a:cs typeface="Calibri" panose="020F0502020204030204" pitchFamily="34" charset="0"/>
              </a:rPr>
              <a:t> and </a:t>
            </a:r>
            <a:r>
              <a:rPr lang="tr-TR" sz="4000" b="1" u="sng" err="1">
                <a:latin typeface="Calibri" panose="020F0502020204030204" pitchFamily="34" charset="0"/>
                <a:cs typeface="Calibri" panose="020F0502020204030204" pitchFamily="34" charset="0"/>
              </a:rPr>
              <a:t>Definitions</a:t>
            </a:r>
            <a:r>
              <a:rPr lang="tr-TR" sz="4000" b="1" u="sng">
                <a:latin typeface="Calibri" panose="020F0502020204030204" pitchFamily="34" charset="0"/>
                <a:cs typeface="Calibri" panose="020F0502020204030204" pitchFamily="34" charset="0"/>
              </a:rPr>
              <a:t> </a:t>
            </a:r>
            <a:r>
              <a:rPr lang="tr-TR" sz="4000" b="1" u="sng" err="1">
                <a:latin typeface="Calibri" panose="020F0502020204030204" pitchFamily="34" charset="0"/>
                <a:cs typeface="Calibri" panose="020F0502020204030204" pitchFamily="34" charset="0"/>
              </a:rPr>
              <a:t>About</a:t>
            </a:r>
            <a:r>
              <a:rPr lang="tr-TR" sz="4000" b="1" u="sng">
                <a:latin typeface="Calibri" panose="020F0502020204030204" pitchFamily="34" charset="0"/>
                <a:cs typeface="Calibri" panose="020F0502020204030204" pitchFamily="34" charset="0"/>
              </a:rPr>
              <a:t> Sustainability</a:t>
            </a:r>
          </a:p>
        </p:txBody>
      </p:sp>
    </p:spTree>
    <p:extLst>
      <p:ext uri="{BB962C8B-B14F-4D97-AF65-F5344CB8AC3E}">
        <p14:creationId xmlns:p14="http://schemas.microsoft.com/office/powerpoint/2010/main" val="122302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28E1976F-6C94-0B0E-AA27-11AC68366F65}"/>
              </a:ext>
            </a:extLst>
          </p:cNvPr>
          <p:cNvSpPr txBox="1">
            <a:spLocks/>
          </p:cNvSpPr>
          <p:nvPr/>
        </p:nvSpPr>
        <p:spPr>
          <a:xfrm>
            <a:off x="665791" y="4132958"/>
            <a:ext cx="9316409"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b="1" u="sng">
                <a:latin typeface="Calibri" panose="020F0502020204030204" pitchFamily="34" charset="0"/>
                <a:cs typeface="Calibri" panose="020F0502020204030204" pitchFamily="34" charset="0"/>
              </a:rPr>
              <a:t>4. </a:t>
            </a:r>
            <a:r>
              <a:rPr lang="tr-TR" sz="4000" b="1" u="sng" err="1">
                <a:latin typeface="Calibri" panose="020F0502020204030204" pitchFamily="34" charset="0"/>
                <a:cs typeface="Calibri" panose="020F0502020204030204" pitchFamily="34" charset="0"/>
              </a:rPr>
              <a:t>Carbon</a:t>
            </a:r>
            <a:r>
              <a:rPr lang="tr-TR" sz="4000" b="1" u="sng">
                <a:latin typeface="Calibri" panose="020F0502020204030204" pitchFamily="34" charset="0"/>
                <a:cs typeface="Calibri" panose="020F0502020204030204" pitchFamily="34" charset="0"/>
              </a:rPr>
              <a:t> &amp; </a:t>
            </a:r>
            <a:r>
              <a:rPr lang="tr-TR" sz="4000" b="1" u="sng" err="1">
                <a:latin typeface="Calibri" panose="020F0502020204030204" pitchFamily="34" charset="0"/>
                <a:cs typeface="Calibri" panose="020F0502020204030204" pitchFamily="34" charset="0"/>
              </a:rPr>
              <a:t>Water</a:t>
            </a:r>
            <a:r>
              <a:rPr lang="tr-TR" sz="4000" b="1" u="sng">
                <a:latin typeface="Calibri" panose="020F0502020204030204" pitchFamily="34" charset="0"/>
                <a:cs typeface="Calibri" panose="020F0502020204030204" pitchFamily="34" charset="0"/>
              </a:rPr>
              <a:t> </a:t>
            </a:r>
            <a:r>
              <a:rPr lang="tr-TR" sz="4000" b="1" u="sng" err="1">
                <a:latin typeface="Calibri" panose="020F0502020204030204" pitchFamily="34" charset="0"/>
                <a:cs typeface="Calibri" panose="020F0502020204030204" pitchFamily="34" charset="0"/>
              </a:rPr>
              <a:t>Footprints</a:t>
            </a:r>
            <a:endParaRPr lang="tr-TR" sz="4000" b="1" u="sng">
              <a:latin typeface="Calibri" panose="020F0502020204030204" pitchFamily="34" charset="0"/>
              <a:cs typeface="Calibri" panose="020F0502020204030204" pitchFamily="34" charset="0"/>
            </a:endParaRPr>
          </a:p>
        </p:txBody>
      </p:sp>
      <p:pic>
        <p:nvPicPr>
          <p:cNvPr id="1026" name="Picture 2" descr="Carbon | Facts, Uses, &amp; Properties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702" y="310536"/>
            <a:ext cx="3572973" cy="2000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 formülü h2o — Stok Foto © kvkirillov #74925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1737376"/>
            <a:ext cx="3016250" cy="201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62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3882E1D0-D78E-116E-DA69-4F489953D779}"/>
              </a:ext>
            </a:extLst>
          </p:cNvPr>
          <p:cNvSpPr txBox="1"/>
          <p:nvPr/>
        </p:nvSpPr>
        <p:spPr>
          <a:xfrm>
            <a:off x="3810000" y="92032"/>
            <a:ext cx="8115300" cy="1446550"/>
          </a:xfrm>
          <a:prstGeom prst="rect">
            <a:avLst/>
          </a:prstGeom>
          <a:noFill/>
        </p:spPr>
        <p:txBody>
          <a:bodyPr wrap="square">
            <a:spAutoFit/>
          </a:bodyPr>
          <a:lstStyle/>
          <a:p>
            <a:pPr algn="just">
              <a:buClr>
                <a:srgbClr val="FF0000"/>
              </a:buClr>
            </a:pPr>
            <a:r>
              <a:rPr lang="en-US" sz="2800" b="1" i="0" dirty="0">
                <a:effectLst/>
                <a:latin typeface="+mj-lt"/>
              </a:rPr>
              <a:t>The carbon footprint</a:t>
            </a:r>
            <a:endParaRPr lang="tr-TR" sz="2800" b="1" i="0" dirty="0">
              <a:effectLst/>
              <a:latin typeface="+mj-lt"/>
            </a:endParaRPr>
          </a:p>
          <a:p>
            <a:endParaRPr lang="en-US" sz="2000" dirty="0">
              <a:latin typeface="+mj-lt"/>
            </a:endParaRPr>
          </a:p>
          <a:p>
            <a:endParaRPr lang="tr-TR" sz="2000" b="0" i="0" dirty="0">
              <a:solidFill>
                <a:srgbClr val="0D0D0D"/>
              </a:solidFill>
              <a:effectLst/>
              <a:highlight>
                <a:srgbClr val="FFFFFF"/>
              </a:highlight>
              <a:latin typeface="Söhne"/>
            </a:endParaRPr>
          </a:p>
          <a:p>
            <a:endParaRPr lang="en-US" sz="2000" dirty="0"/>
          </a:p>
        </p:txBody>
      </p:sp>
      <p:sp>
        <p:nvSpPr>
          <p:cNvPr id="5" name="Dikdörtgen 4"/>
          <p:cNvSpPr/>
          <p:nvPr/>
        </p:nvSpPr>
        <p:spPr>
          <a:xfrm>
            <a:off x="3340100" y="3939739"/>
            <a:ext cx="8216900" cy="523220"/>
          </a:xfrm>
          <a:prstGeom prst="rect">
            <a:avLst/>
          </a:prstGeom>
        </p:spPr>
        <p:txBody>
          <a:bodyPr wrap="square">
            <a:spAutoFit/>
          </a:bodyPr>
          <a:lstStyle/>
          <a:p>
            <a:pPr>
              <a:buClr>
                <a:srgbClr val="FF0000"/>
              </a:buClr>
            </a:pPr>
            <a:r>
              <a:rPr lang="en-US" sz="2800" b="1" dirty="0"/>
              <a:t>The water footprint </a:t>
            </a:r>
            <a:endParaRPr lang="tr-TR" sz="2800" b="1" dirty="0"/>
          </a:p>
        </p:txBody>
      </p:sp>
    </p:spTree>
    <p:extLst>
      <p:ext uri="{BB962C8B-B14F-4D97-AF65-F5344CB8AC3E}">
        <p14:creationId xmlns:p14="http://schemas.microsoft.com/office/powerpoint/2010/main" val="15275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33493C8-63F6-5B18-17FC-56EF697AD44F}"/>
              </a:ext>
            </a:extLst>
          </p:cNvPr>
          <p:cNvSpPr txBox="1">
            <a:spLocks/>
          </p:cNvSpPr>
          <p:nvPr/>
        </p:nvSpPr>
        <p:spPr>
          <a:xfrm>
            <a:off x="4813300" y="1580258"/>
            <a:ext cx="6896100" cy="145389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u="sng">
                <a:latin typeface="Calibri" panose="020F0502020204030204" pitchFamily="34" charset="0"/>
                <a:cs typeface="Calibri" panose="020F0502020204030204" pitchFamily="34" charset="0"/>
              </a:rPr>
              <a:t>How Can </a:t>
            </a:r>
            <a:r>
              <a:rPr lang="tr-TR" b="1" u="sng" err="1">
                <a:latin typeface="Calibri" panose="020F0502020204030204" pitchFamily="34" charset="0"/>
                <a:cs typeface="Calibri" panose="020F0502020204030204" pitchFamily="34" charset="0"/>
              </a:rPr>
              <a:t>We</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Calculate</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Our</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Individual</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Carbon</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Footprint</a:t>
            </a:r>
            <a:r>
              <a:rPr lang="tr-TR" b="1" u="sng">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0871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12" name="Metin kutusu 11">
            <a:extLst>
              <a:ext uri="{FF2B5EF4-FFF2-40B4-BE49-F238E27FC236}">
                <a16:creationId xmlns:a16="http://schemas.microsoft.com/office/drawing/2014/main" id="{C9280D87-51C5-7946-6143-9CA21B55438D}"/>
              </a:ext>
            </a:extLst>
          </p:cNvPr>
          <p:cNvSpPr txBox="1"/>
          <p:nvPr/>
        </p:nvSpPr>
        <p:spPr>
          <a:xfrm>
            <a:off x="189707" y="183478"/>
            <a:ext cx="11252993" cy="3170099"/>
          </a:xfrm>
          <a:prstGeom prst="rect">
            <a:avLst/>
          </a:prstGeom>
          <a:noFill/>
        </p:spPr>
        <p:txBody>
          <a:bodyPr wrap="square">
            <a:spAutoFit/>
          </a:bodyPr>
          <a:lstStyle/>
          <a:p>
            <a:r>
              <a:rPr lang="en-US" sz="2000" b="1" dirty="0"/>
              <a:t>Many online calculators allow you to quickly and easily program your carbon footprint. These calculators usually request the following</a:t>
            </a:r>
            <a:r>
              <a:rPr lang="tr-TR" sz="2000" b="1" dirty="0"/>
              <a:t> </a:t>
            </a:r>
            <a:r>
              <a:rPr lang="en-US" sz="2000" b="1" dirty="0"/>
              <a:t>information</a:t>
            </a:r>
            <a:r>
              <a:rPr lang="tr-TR" sz="2000" b="1" dirty="0"/>
              <a:t>s</a:t>
            </a:r>
            <a:r>
              <a:rPr lang="en-US" sz="2000" b="1" dirty="0"/>
              <a:t>:</a:t>
            </a:r>
          </a:p>
          <a:p>
            <a:pPr marL="285750" indent="-285750">
              <a:buFont typeface="Arial" panose="020B0604020202020204" pitchFamily="34" charset="0"/>
              <a:buChar char="•"/>
            </a:pPr>
            <a:r>
              <a:rPr lang="en-US" sz="2000" b="1" dirty="0"/>
              <a:t>Country you live in</a:t>
            </a:r>
          </a:p>
          <a:p>
            <a:pPr marL="285750" indent="-285750">
              <a:buFont typeface="Arial" panose="020B0604020202020204" pitchFamily="34" charset="0"/>
              <a:buChar char="•"/>
            </a:pPr>
            <a:r>
              <a:rPr lang="en-US" sz="2000" b="1" dirty="0"/>
              <a:t>House type (apartment, detached house, etc.)</a:t>
            </a:r>
          </a:p>
          <a:p>
            <a:pPr marL="285750" indent="-285750">
              <a:buFont typeface="Arial" panose="020B0604020202020204" pitchFamily="34" charset="0"/>
              <a:buChar char="•"/>
            </a:pPr>
            <a:r>
              <a:rPr lang="en-US" sz="2000" b="1" dirty="0"/>
              <a:t>Energy consumption (electricity, natural gas, etc.)</a:t>
            </a:r>
          </a:p>
          <a:p>
            <a:pPr marL="285750" indent="-285750">
              <a:buFont typeface="Arial" panose="020B0604020202020204" pitchFamily="34" charset="0"/>
              <a:buChar char="•"/>
            </a:pPr>
            <a:r>
              <a:rPr lang="en-US" sz="2000" b="1" dirty="0"/>
              <a:t>Transportation preferences (car, public transportation, bicycle, etc.)</a:t>
            </a:r>
          </a:p>
          <a:p>
            <a:pPr marL="285750" indent="-285750">
              <a:buFont typeface="Arial" panose="020B0604020202020204" pitchFamily="34" charset="0"/>
              <a:buChar char="•"/>
            </a:pPr>
            <a:r>
              <a:rPr lang="en-US" sz="2000" b="1" dirty="0"/>
              <a:t>Meat consumption</a:t>
            </a:r>
          </a:p>
          <a:p>
            <a:pPr marL="285750" indent="-285750">
              <a:buFont typeface="Arial" panose="020B0604020202020204" pitchFamily="34" charset="0"/>
              <a:buChar char="•"/>
            </a:pPr>
            <a:r>
              <a:rPr lang="en-US" sz="2000" b="1" dirty="0"/>
              <a:t>Amount of waste</a:t>
            </a:r>
            <a:endParaRPr lang="tr-TR" sz="2000" b="1" dirty="0"/>
          </a:p>
          <a:p>
            <a:pPr marL="285750" indent="-285750">
              <a:buFont typeface="Arial" panose="020B0604020202020204" pitchFamily="34" charset="0"/>
              <a:buChar char="•"/>
            </a:pPr>
            <a:r>
              <a:rPr lang="tr-TR" sz="2000" b="1" dirty="0" err="1"/>
              <a:t>Buying</a:t>
            </a:r>
            <a:r>
              <a:rPr lang="tr-TR" sz="2000" b="1" dirty="0"/>
              <a:t> </a:t>
            </a:r>
            <a:r>
              <a:rPr lang="tr-TR" sz="2000" b="1" dirty="0" err="1"/>
              <a:t>furniture</a:t>
            </a:r>
            <a:r>
              <a:rPr lang="tr-TR" sz="2000" b="1" dirty="0"/>
              <a:t> </a:t>
            </a:r>
            <a:r>
              <a:rPr lang="tr-TR" sz="2000" b="1" dirty="0" err="1"/>
              <a:t>or</a:t>
            </a:r>
            <a:r>
              <a:rPr lang="tr-TR" sz="2000" b="1" dirty="0"/>
              <a:t> </a:t>
            </a:r>
            <a:r>
              <a:rPr lang="tr-TR" sz="2000" b="1" dirty="0" err="1"/>
              <a:t>clothes</a:t>
            </a:r>
            <a:endParaRPr lang="tr-TR" sz="2000" b="1" dirty="0"/>
          </a:p>
        </p:txBody>
      </p:sp>
      <p:pic>
        <p:nvPicPr>
          <p:cNvPr id="7" name="Resim 6">
            <a:extLst>
              <a:ext uri="{FF2B5EF4-FFF2-40B4-BE49-F238E27FC236}">
                <a16:creationId xmlns:a16="http://schemas.microsoft.com/office/drawing/2014/main" id="{6EC4C06E-515B-3FA2-7E5D-CFEBC6290351}"/>
              </a:ext>
            </a:extLst>
          </p:cNvPr>
          <p:cNvPicPr>
            <a:picLocks noChangeAspect="1"/>
          </p:cNvPicPr>
          <p:nvPr/>
        </p:nvPicPr>
        <p:blipFill>
          <a:blip r:embed="rId3"/>
          <a:stretch>
            <a:fillRect/>
          </a:stretch>
        </p:blipFill>
        <p:spPr>
          <a:xfrm>
            <a:off x="189707" y="3495592"/>
            <a:ext cx="5286375" cy="2171700"/>
          </a:xfrm>
          <a:prstGeom prst="rect">
            <a:avLst/>
          </a:prstGeom>
        </p:spPr>
      </p:pic>
      <p:pic>
        <p:nvPicPr>
          <p:cNvPr id="9" name="Resim 8">
            <a:extLst>
              <a:ext uri="{FF2B5EF4-FFF2-40B4-BE49-F238E27FC236}">
                <a16:creationId xmlns:a16="http://schemas.microsoft.com/office/drawing/2014/main" id="{32AB7EF6-7A7B-2B26-7170-5D22E34D91CE}"/>
              </a:ext>
            </a:extLst>
          </p:cNvPr>
          <p:cNvPicPr>
            <a:picLocks noChangeAspect="1"/>
          </p:cNvPicPr>
          <p:nvPr/>
        </p:nvPicPr>
        <p:blipFill>
          <a:blip r:embed="rId4"/>
          <a:stretch>
            <a:fillRect/>
          </a:stretch>
        </p:blipFill>
        <p:spPr>
          <a:xfrm>
            <a:off x="5641181" y="4275022"/>
            <a:ext cx="5324475" cy="2466975"/>
          </a:xfrm>
          <a:prstGeom prst="rect">
            <a:avLst/>
          </a:prstGeom>
        </p:spPr>
      </p:pic>
      <p:pic>
        <p:nvPicPr>
          <p:cNvPr id="11" name="Resim 10">
            <a:extLst>
              <a:ext uri="{FF2B5EF4-FFF2-40B4-BE49-F238E27FC236}">
                <a16:creationId xmlns:a16="http://schemas.microsoft.com/office/drawing/2014/main" id="{69F282AC-9EE5-3E2F-9F39-5E6B3CA8E7B6}"/>
              </a:ext>
            </a:extLst>
          </p:cNvPr>
          <p:cNvPicPr>
            <a:picLocks noChangeAspect="1"/>
          </p:cNvPicPr>
          <p:nvPr/>
        </p:nvPicPr>
        <p:blipFill>
          <a:blip r:embed="rId5"/>
          <a:stretch>
            <a:fillRect/>
          </a:stretch>
        </p:blipFill>
        <p:spPr>
          <a:xfrm>
            <a:off x="9725420" y="2527226"/>
            <a:ext cx="1966913" cy="1651236"/>
          </a:xfrm>
          <a:prstGeom prst="rect">
            <a:avLst/>
          </a:prstGeom>
        </p:spPr>
      </p:pic>
      <p:pic>
        <p:nvPicPr>
          <p:cNvPr id="14" name="Resim 13">
            <a:extLst>
              <a:ext uri="{FF2B5EF4-FFF2-40B4-BE49-F238E27FC236}">
                <a16:creationId xmlns:a16="http://schemas.microsoft.com/office/drawing/2014/main" id="{539D3D2B-651C-B9C6-ECDD-3CBF2709204D}"/>
              </a:ext>
            </a:extLst>
          </p:cNvPr>
          <p:cNvPicPr>
            <a:picLocks noChangeAspect="1"/>
          </p:cNvPicPr>
          <p:nvPr/>
        </p:nvPicPr>
        <p:blipFill>
          <a:blip r:embed="rId6"/>
          <a:stretch>
            <a:fillRect/>
          </a:stretch>
        </p:blipFill>
        <p:spPr>
          <a:xfrm>
            <a:off x="7942262" y="2451294"/>
            <a:ext cx="1533525" cy="1804566"/>
          </a:xfrm>
          <a:prstGeom prst="rect">
            <a:avLst/>
          </a:prstGeom>
        </p:spPr>
      </p:pic>
    </p:spTree>
    <p:extLst>
      <p:ext uri="{BB962C8B-B14F-4D97-AF65-F5344CB8AC3E}">
        <p14:creationId xmlns:p14="http://schemas.microsoft.com/office/powerpoint/2010/main" val="390630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33493C8-63F6-5B18-17FC-56EF697AD44F}"/>
              </a:ext>
            </a:extLst>
          </p:cNvPr>
          <p:cNvSpPr txBox="1">
            <a:spLocks/>
          </p:cNvSpPr>
          <p:nvPr/>
        </p:nvSpPr>
        <p:spPr>
          <a:xfrm>
            <a:off x="4815377" y="1583840"/>
            <a:ext cx="7483910" cy="1453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u="sng">
                <a:latin typeface="Calibri" panose="020F0502020204030204" pitchFamily="34" charset="0"/>
                <a:cs typeface="Calibri" panose="020F0502020204030204" pitchFamily="34" charset="0"/>
              </a:rPr>
              <a:t>How Can </a:t>
            </a:r>
            <a:r>
              <a:rPr lang="tr-TR" b="1" u="sng" err="1">
                <a:latin typeface="Calibri" panose="020F0502020204030204" pitchFamily="34" charset="0"/>
                <a:cs typeface="Calibri" panose="020F0502020204030204" pitchFamily="34" charset="0"/>
              </a:rPr>
              <a:t>We</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Calculate</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Our</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Individual</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Water</a:t>
            </a:r>
            <a:r>
              <a:rPr lang="tr-TR" b="1" u="sng">
                <a:latin typeface="Calibri" panose="020F0502020204030204" pitchFamily="34" charset="0"/>
                <a:cs typeface="Calibri" panose="020F0502020204030204" pitchFamily="34" charset="0"/>
              </a:rPr>
              <a:t> </a:t>
            </a:r>
            <a:r>
              <a:rPr lang="tr-TR" b="1" u="sng" err="1">
                <a:latin typeface="Calibri" panose="020F0502020204030204" pitchFamily="34" charset="0"/>
                <a:cs typeface="Calibri" panose="020F0502020204030204" pitchFamily="34" charset="0"/>
              </a:rPr>
              <a:t>Footprint</a:t>
            </a:r>
            <a:r>
              <a:rPr lang="tr-TR" b="1" u="sng">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9055252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s Slide Master">
  <a:themeElements>
    <a:clrScheme name="ALLPPT-228">
      <a:dk1>
        <a:sysClr val="windowText" lastClr="000000"/>
      </a:dk1>
      <a:lt1>
        <a:sysClr val="window" lastClr="FFFFFF"/>
      </a:lt1>
      <a:dk2>
        <a:srgbClr val="44546A"/>
      </a:dk2>
      <a:lt2>
        <a:srgbClr val="E7E6E6"/>
      </a:lt2>
      <a:accent1>
        <a:srgbClr val="B0D66C"/>
      </a:accent1>
      <a:accent2>
        <a:srgbClr val="96C8E9"/>
      </a:accent2>
      <a:accent3>
        <a:srgbClr val="FBE034"/>
      </a:accent3>
      <a:accent4>
        <a:srgbClr val="FFA246"/>
      </a:accent4>
      <a:accent5>
        <a:srgbClr val="A5A5A5"/>
      </a:accent5>
      <a:accent6>
        <a:srgbClr val="5C5C5C"/>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925</TotalTime>
  <Words>696</Words>
  <Application>Microsoft Macintosh PowerPoint</Application>
  <PresentationFormat>Widescreen</PresentationFormat>
  <Paragraphs>77</Paragraphs>
  <Slides>20</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Amasis MT Pro Black</vt:lpstr>
      <vt:lpstr>Aptos</vt:lpstr>
      <vt:lpstr>Aptos Display</vt:lpstr>
      <vt:lpstr>Arial</vt:lpstr>
      <vt:lpstr>Baskerville Old Face</vt:lpstr>
      <vt:lpstr>Calibri</vt:lpstr>
      <vt:lpstr>Comic Sans MS</vt:lpstr>
      <vt:lpstr>Open Sans Light</vt:lpstr>
      <vt:lpstr>Söhne</vt:lpstr>
      <vt:lpstr>Office Teması</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Çağan Özkaya</dc:creator>
  <cp:lastModifiedBy>Servet TURAN</cp:lastModifiedBy>
  <cp:revision>7</cp:revision>
  <dcterms:created xsi:type="dcterms:W3CDTF">2024-04-13T10:46:31Z</dcterms:created>
  <dcterms:modified xsi:type="dcterms:W3CDTF">2025-02-24T09:11:56Z</dcterms:modified>
</cp:coreProperties>
</file>