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797675" cy="9926638"/>
  <p:defaultTextStyle>
    <a:defPPr>
      <a:defRPr lang="tr-T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2688" y="-27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ta\Desktop\QpTp%20ve%20grafikl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sus\Desktop\Berkan_bitirme_stormdu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9051216167071"/>
          <c:y val="0.12450586515572851"/>
          <c:w val="0.82454196011859604"/>
          <c:h val="0.65629356802948802"/>
        </c:manualLayout>
      </c:layout>
      <c:lineChart>
        <c:grouping val="standard"/>
        <c:varyColors val="0"/>
        <c:ser>
          <c:idx val="0"/>
          <c:order val="0"/>
          <c:tx>
            <c:v>Q100</c:v>
          </c:tx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Tablolar!$Z$3:$Z$59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1.1000000000000001</c:v>
                </c:pt>
                <c:pt idx="37">
                  <c:v>43.4</c:v>
                </c:pt>
                <c:pt idx="38">
                  <c:v>66.099999999999994</c:v>
                </c:pt>
                <c:pt idx="39">
                  <c:v>33.1</c:v>
                </c:pt>
                <c:pt idx="40">
                  <c:v>14.7</c:v>
                </c:pt>
                <c:pt idx="41">
                  <c:v>7.4</c:v>
                </c:pt>
                <c:pt idx="42">
                  <c:v>4.2</c:v>
                </c:pt>
                <c:pt idx="43">
                  <c:v>3.9</c:v>
                </c:pt>
                <c:pt idx="44">
                  <c:v>4.7</c:v>
                </c:pt>
                <c:pt idx="45">
                  <c:v>4.8</c:v>
                </c:pt>
                <c:pt idx="46">
                  <c:v>4.5999999999999996</c:v>
                </c:pt>
                <c:pt idx="47">
                  <c:v>4.3</c:v>
                </c:pt>
                <c:pt idx="48">
                  <c:v>4</c:v>
                </c:pt>
                <c:pt idx="49">
                  <c:v>2.8</c:v>
                </c:pt>
                <c:pt idx="50">
                  <c:v>1.1000000000000001</c:v>
                </c:pt>
                <c:pt idx="51">
                  <c:v>0.4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C0-4A97-A2AF-F11B1E463C64}"/>
            </c:ext>
          </c:extLst>
        </c:ser>
        <c:ser>
          <c:idx val="1"/>
          <c:order val="1"/>
          <c:tx>
            <c:v>Q50</c:v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Tablolar!$BA$3:$BA$58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0.4</c:v>
                </c:pt>
                <c:pt idx="37">
                  <c:v>32.5</c:v>
                </c:pt>
                <c:pt idx="38">
                  <c:v>50.8</c:v>
                </c:pt>
                <c:pt idx="39">
                  <c:v>26.2</c:v>
                </c:pt>
                <c:pt idx="40">
                  <c:v>12</c:v>
                </c:pt>
                <c:pt idx="41">
                  <c:v>6.3</c:v>
                </c:pt>
                <c:pt idx="42">
                  <c:v>3.8</c:v>
                </c:pt>
                <c:pt idx="43">
                  <c:v>3.5</c:v>
                </c:pt>
                <c:pt idx="44">
                  <c:v>4</c:v>
                </c:pt>
                <c:pt idx="45">
                  <c:v>4</c:v>
                </c:pt>
                <c:pt idx="46">
                  <c:v>3.9</c:v>
                </c:pt>
                <c:pt idx="47">
                  <c:v>3.6</c:v>
                </c:pt>
                <c:pt idx="48">
                  <c:v>3.4</c:v>
                </c:pt>
                <c:pt idx="49">
                  <c:v>2.2999999999999998</c:v>
                </c:pt>
                <c:pt idx="50">
                  <c:v>1</c:v>
                </c:pt>
                <c:pt idx="51">
                  <c:v>0.4</c:v>
                </c:pt>
                <c:pt idx="52">
                  <c:v>0.1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C0-4A97-A2AF-F11B1E463C64}"/>
            </c:ext>
          </c:extLst>
        </c:ser>
        <c:ser>
          <c:idx val="2"/>
          <c:order val="2"/>
          <c:tx>
            <c:v>Q10</c:v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Tablolar!$CB$3:$CB$59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12.4</c:v>
                </c:pt>
                <c:pt idx="38">
                  <c:v>20.8</c:v>
                </c:pt>
                <c:pt idx="39">
                  <c:v>12.1</c:v>
                </c:pt>
                <c:pt idx="40">
                  <c:v>6.2</c:v>
                </c:pt>
                <c:pt idx="41">
                  <c:v>3.8</c:v>
                </c:pt>
                <c:pt idx="42">
                  <c:v>2.6</c:v>
                </c:pt>
                <c:pt idx="43">
                  <c:v>2.2999999999999998</c:v>
                </c:pt>
                <c:pt idx="44">
                  <c:v>2.5</c:v>
                </c:pt>
                <c:pt idx="45">
                  <c:v>2.4</c:v>
                </c:pt>
                <c:pt idx="46">
                  <c:v>2.2999999999999998</c:v>
                </c:pt>
                <c:pt idx="47">
                  <c:v>2.1</c:v>
                </c:pt>
                <c:pt idx="48">
                  <c:v>2</c:v>
                </c:pt>
                <c:pt idx="49">
                  <c:v>1.4</c:v>
                </c:pt>
                <c:pt idx="50">
                  <c:v>0.6</c:v>
                </c:pt>
                <c:pt idx="51">
                  <c:v>0.2</c:v>
                </c:pt>
                <c:pt idx="52">
                  <c:v>0.1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C0-4A97-A2AF-F11B1E463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049392"/>
        <c:axId val="1937045040"/>
      </c:lineChart>
      <c:catAx>
        <c:axId val="193704939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937045040"/>
        <c:crosses val="autoZero"/>
        <c:auto val="1"/>
        <c:lblAlgn val="ctr"/>
        <c:lblOffset val="100"/>
        <c:noMultiLvlLbl val="0"/>
      </c:catAx>
      <c:valAx>
        <c:axId val="1937045040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2000"/>
                  <a:t>Akış(m3/s)</a:t>
                </a:r>
              </a:p>
            </c:rich>
          </c:tx>
          <c:layout>
            <c:manualLayout>
              <c:xMode val="edge"/>
              <c:yMode val="edge"/>
              <c:x val="0"/>
              <c:y val="0.33270565316813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937049392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4210461544878717"/>
          <c:y val="7.6687541220795698E-4"/>
          <c:w val="0.39543726585593209"/>
          <c:h val="0.16978598032924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/>
      </a:pPr>
      <a:endParaRPr lang="en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8315679566284"/>
          <c:y val="0.12328609512752224"/>
          <c:w val="0.87685584499876335"/>
          <c:h val="0.65186497020738099"/>
        </c:manualLayout>
      </c:layout>
      <c:lineChart>
        <c:grouping val="standard"/>
        <c:varyColors val="0"/>
        <c:ser>
          <c:idx val="0"/>
          <c:order val="0"/>
          <c:tx>
            <c:v>CN 70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Sayfa2!$K$4:$K$60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Sayfa2!$Q$4:$Q$60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3.6</c:v>
                </c:pt>
                <c:pt idx="37">
                  <c:v>54.1</c:v>
                </c:pt>
                <c:pt idx="38">
                  <c:v>79.3</c:v>
                </c:pt>
                <c:pt idx="39">
                  <c:v>40.4</c:v>
                </c:pt>
                <c:pt idx="40">
                  <c:v>18.399999999999999</c:v>
                </c:pt>
                <c:pt idx="41">
                  <c:v>9.3000000000000007</c:v>
                </c:pt>
                <c:pt idx="42">
                  <c:v>5.5</c:v>
                </c:pt>
                <c:pt idx="43">
                  <c:v>4.9000000000000004</c:v>
                </c:pt>
                <c:pt idx="44">
                  <c:v>5.7</c:v>
                </c:pt>
                <c:pt idx="45">
                  <c:v>5.7</c:v>
                </c:pt>
                <c:pt idx="46">
                  <c:v>5.5</c:v>
                </c:pt>
                <c:pt idx="47">
                  <c:v>5.0999999999999996</c:v>
                </c:pt>
                <c:pt idx="48">
                  <c:v>4.8</c:v>
                </c:pt>
                <c:pt idx="49">
                  <c:v>3.3</c:v>
                </c:pt>
                <c:pt idx="50">
                  <c:v>1.4</c:v>
                </c:pt>
                <c:pt idx="51">
                  <c:v>0.5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CD-4ABE-987D-027BC78BAAD4}"/>
            </c:ext>
          </c:extLst>
        </c:ser>
        <c:ser>
          <c:idx val="1"/>
          <c:order val="1"/>
          <c:tx>
            <c:v>CN 72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D-4ABE-987D-027BC78BA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Sayfa2!$H$4:$H$60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0.3</c:v>
                </c:pt>
                <c:pt idx="36">
                  <c:v>5.7</c:v>
                </c:pt>
                <c:pt idx="37">
                  <c:v>63.3</c:v>
                </c:pt>
                <c:pt idx="38">
                  <c:v>90.3</c:v>
                </c:pt>
                <c:pt idx="39">
                  <c:v>45.7</c:v>
                </c:pt>
                <c:pt idx="40">
                  <c:v>20.7</c:v>
                </c:pt>
                <c:pt idx="41">
                  <c:v>10.4</c:v>
                </c:pt>
                <c:pt idx="42">
                  <c:v>6</c:v>
                </c:pt>
                <c:pt idx="43">
                  <c:v>5.4</c:v>
                </c:pt>
                <c:pt idx="44">
                  <c:v>6.2</c:v>
                </c:pt>
                <c:pt idx="45">
                  <c:v>6.1</c:v>
                </c:pt>
                <c:pt idx="46">
                  <c:v>5.9</c:v>
                </c:pt>
                <c:pt idx="47">
                  <c:v>5.5</c:v>
                </c:pt>
                <c:pt idx="48">
                  <c:v>5.2</c:v>
                </c:pt>
                <c:pt idx="49">
                  <c:v>3.6</c:v>
                </c:pt>
                <c:pt idx="50">
                  <c:v>1.5</c:v>
                </c:pt>
                <c:pt idx="51">
                  <c:v>0.6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CD-4ABE-987D-027BC78BAAD4}"/>
            </c:ext>
          </c:extLst>
        </c:ser>
        <c:ser>
          <c:idx val="2"/>
          <c:order val="2"/>
          <c:tx>
            <c:v>CN 68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D-4ABE-987D-027BC78BA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Sayfa2!$Z$4:$Z$60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45.7</c:v>
                </c:pt>
                <c:pt idx="38">
                  <c:v>68.7</c:v>
                </c:pt>
                <c:pt idx="39">
                  <c:v>35.299999999999997</c:v>
                </c:pt>
                <c:pt idx="40">
                  <c:v>16.2</c:v>
                </c:pt>
                <c:pt idx="41">
                  <c:v>8.3000000000000007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5.2</c:v>
                </c:pt>
                <c:pt idx="45">
                  <c:v>5.2</c:v>
                </c:pt>
                <c:pt idx="46">
                  <c:v>5</c:v>
                </c:pt>
                <c:pt idx="47">
                  <c:v>4.7</c:v>
                </c:pt>
                <c:pt idx="48">
                  <c:v>4.4000000000000004</c:v>
                </c:pt>
                <c:pt idx="49">
                  <c:v>3.1</c:v>
                </c:pt>
                <c:pt idx="50">
                  <c:v>1.3</c:v>
                </c:pt>
                <c:pt idx="51">
                  <c:v>0.5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CD-4ABE-987D-027BC78BA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045584"/>
        <c:axId val="1937041776"/>
      </c:lineChart>
      <c:catAx>
        <c:axId val="19370455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937041776"/>
        <c:crosses val="autoZero"/>
        <c:auto val="1"/>
        <c:lblAlgn val="ctr"/>
        <c:lblOffset val="100"/>
        <c:noMultiLvlLbl val="0"/>
      </c:catAx>
      <c:valAx>
        <c:axId val="1937041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Akış(m</a:t>
                </a:r>
                <a:r>
                  <a:rPr lang="en-US" sz="1800" strike="noStrike" baseline="30000"/>
                  <a:t>3</a:t>
                </a:r>
                <a:r>
                  <a:rPr lang="en-US" sz="1800"/>
                  <a:t>/sn)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93704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8128722836133"/>
          <c:y val="0.40246378978046882"/>
          <c:w val="0.33399809493488886"/>
          <c:h val="9.755240808510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80135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hec.usace.army.mil/software/hec-hm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hart" Target="../charts/chart2.xml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CAEEFC71-531D-D142-A298-A8B00958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02700" cy="3240405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7893" y="1965612"/>
            <a:ext cx="116452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44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BEKİR DELİKÜÇÜK-ENES TARİ-ALİHAN ABANOZ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661132" y="2825250"/>
            <a:ext cx="10019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321175"/>
            <a:r>
              <a:rPr lang="tr-TR" sz="4000" b="1" i="1" dirty="0">
                <a:solidFill>
                  <a:schemeClr val="bg1">
                    <a:lumMod val="85000"/>
                  </a:schemeClr>
                </a:solidFill>
              </a:rPr>
              <a:t>Danışman: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80870" y="83777"/>
            <a:ext cx="14328724" cy="18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059" tIns="50530" rIns="101059" bIns="50530" anchor="ctr">
            <a:spAutoFit/>
          </a:bodyPr>
          <a:lstStyle/>
          <a:p>
            <a:pPr algn="just" defTabSz="1011238"/>
            <a:r>
              <a:rPr lang="tr-TR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TAŞKIN HİDROGRAFI MODELLEME ÇALIŞMASI VE ŞEHİRLEŞME ETKİSİNİN İNCELENMESİ</a:t>
            </a:r>
            <a:r>
              <a:rPr lang="tr-TR" sz="5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3172951"/>
            <a:ext cx="64808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321175"/>
            <a:r>
              <a:rPr lang="tr-TR" sz="4000" b="1" i="1" dirty="0"/>
              <a:t>Malzeme Bilimi ve Mühendisliği Bölümü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184726" y="31158362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>
                <a:solidFill>
                  <a:schemeClr val="bg1"/>
                </a:solidFill>
              </a:rPr>
              <a:t>17. PROJE FUARI ve YARIŞMASI (2024)</a:t>
            </a:r>
            <a:r>
              <a:rPr lang="tr-TR" sz="4800" i="1" dirty="0">
                <a:solidFill>
                  <a:schemeClr val="bg1"/>
                </a:solidFill>
              </a:rPr>
              <a:t> </a:t>
            </a:r>
            <a:endParaRPr lang="tr-TR" altLang="tr-TR" sz="4800" dirty="0">
              <a:solidFill>
                <a:schemeClr val="bg1"/>
              </a:solidFill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8424109" y="2761218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30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61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91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152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583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13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1175"/>
            <a:r>
              <a:rPr lang="tr-TR" sz="7200" b="1" i="1" dirty="0">
                <a:solidFill>
                  <a:schemeClr val="bg1">
                    <a:lumMod val="85000"/>
                  </a:schemeClr>
                </a:solidFill>
              </a:rPr>
              <a:t>MLZ-10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58DF64B5-69B6-4C03-B320-D1883040CF36}"/>
              </a:ext>
            </a:extLst>
          </p:cNvPr>
          <p:cNvCxnSpPr>
            <a:cxnSpLocks/>
          </p:cNvCxnSpPr>
          <p:nvPr/>
        </p:nvCxnSpPr>
        <p:spPr>
          <a:xfrm flipV="1">
            <a:off x="10801350" y="5604657"/>
            <a:ext cx="0" cy="25359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Metin kutusu 2">
            <a:extLst>
              <a:ext uri="{FF2B5EF4-FFF2-40B4-BE49-F238E27FC236}">
                <a16:creationId xmlns:a16="http://schemas.microsoft.com/office/drawing/2014/main" id="{F45E305F-866A-44FE-8F83-B5EDD859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82" y="5409960"/>
            <a:ext cx="986509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Doğal afet olarak sel, bir akarsuyun muhtelif nedenlerle yatağından taşarak, çevresindeki arazilere, yerleşim yerlerine, altyapı tesislerine ve canlılara zarar vermek suretiyle, etki bölgesinde normal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-ekonomik faaliyeti kesintiye uğratacak ölçüde bir akış büyüklüğü oluşturması olayı, şeklinde ifade edilmektedir. Yaptığımız bu çalışmada farklı tekerrürlerde oluşan yağışların ve şehirleşme etkisin akışa olan etkisini inceledik.</a:t>
            </a: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Çalışmada, havza ve havza özelliklerini çıkartmak için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programından, yağış akış ilişkisini kurmak için HEC-HMS programından yararlanıldı. Frekanslı yağış özelliği kullanılarak akımlar analiz edildi. 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Alansal yağış dağılımı çalışması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496445-47F1-44E8-96C0-65243B23CEF9}"/>
              </a:ext>
            </a:extLst>
          </p:cNvPr>
          <p:cNvSpPr txBox="1"/>
          <p:nvPr/>
        </p:nvSpPr>
        <p:spPr>
          <a:xfrm>
            <a:off x="162694" y="17149700"/>
            <a:ext cx="10209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1. Yağışın Alansal Dağıtılması a) </a:t>
            </a:r>
            <a:r>
              <a:rPr lang="tr-TR" sz="2600" b="1" dirty="0" err="1"/>
              <a:t>Thiessen</a:t>
            </a:r>
            <a:r>
              <a:rPr lang="tr-TR" sz="2600" b="1" dirty="0"/>
              <a:t> ve b) </a:t>
            </a:r>
            <a:r>
              <a:rPr lang="tr-TR" sz="2600" b="1" dirty="0" err="1"/>
              <a:t>İzoyetal</a:t>
            </a:r>
            <a:r>
              <a:rPr lang="tr-TR" sz="2600" b="1" dirty="0"/>
              <a:t> Metodu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6E47054-82D0-4974-A75E-3F9701724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5" y="11641145"/>
            <a:ext cx="5288961" cy="525945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DD530A9B-C501-4202-88FD-F3AFBE5CC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313" y="11613644"/>
            <a:ext cx="5121643" cy="5286958"/>
          </a:xfrm>
          <a:prstGeom prst="rect">
            <a:avLst/>
          </a:prstGeom>
        </p:spPr>
      </p:pic>
      <p:pic>
        <p:nvPicPr>
          <p:cNvPr id="26" name="Picture 3" descr="sonuç hiye">
            <a:extLst>
              <a:ext uri="{FF2B5EF4-FFF2-40B4-BE49-F238E27FC236}">
                <a16:creationId xmlns:a16="http://schemas.microsoft.com/office/drawing/2014/main" id="{6D3CAF4D-9F89-4ECB-A237-8424D90F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7" y="17627958"/>
            <a:ext cx="10209193" cy="44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D2768B5-532F-4A06-A6FB-C100ADEA33C0}"/>
              </a:ext>
            </a:extLst>
          </p:cNvPr>
          <p:cNvSpPr/>
          <p:nvPr/>
        </p:nvSpPr>
        <p:spPr>
          <a:xfrm>
            <a:off x="252063" y="21748719"/>
            <a:ext cx="101499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Eğri Numarası (CN) çalışması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olarak çalışmanın yapıldığı alanda toprak tipi ve arazi kullanımına bağlı olarak değişen CN sayısı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programı ile belirlendi. CN sayısından kısaca bahsetmek gerekirse;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birimsiz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bu sayı 0-100 arasında değişmektedir ve 0’dan 100’e doğru gittikçe şehirleşmenin ve dolayısıyla geçirimsiz alanların arttığı söylenebilir.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28" name="Resim 20">
            <a:extLst>
              <a:ext uri="{FF2B5EF4-FFF2-40B4-BE49-F238E27FC236}">
                <a16:creationId xmlns:a16="http://schemas.microsoft.com/office/drawing/2014/main" id="{DCB25824-DDD4-4C76-8881-EF24EDEF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4" y="25175003"/>
            <a:ext cx="5289736" cy="26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7833ED33-0327-4C3F-81D5-D55303B60705}"/>
              </a:ext>
            </a:extLst>
          </p:cNvPr>
          <p:cNvCxnSpPr>
            <a:cxnSpLocks/>
          </p:cNvCxnSpPr>
          <p:nvPr/>
        </p:nvCxnSpPr>
        <p:spPr>
          <a:xfrm>
            <a:off x="1885914" y="25826194"/>
            <a:ext cx="7957414" cy="59548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2F0F5B21-F3D7-463B-AA52-F297309867B6}"/>
              </a:ext>
            </a:extLst>
          </p:cNvPr>
          <p:cNvCxnSpPr>
            <a:cxnSpLocks/>
          </p:cNvCxnSpPr>
          <p:nvPr/>
        </p:nvCxnSpPr>
        <p:spPr>
          <a:xfrm>
            <a:off x="1885914" y="25893736"/>
            <a:ext cx="5417094" cy="31719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Resim 21">
            <a:extLst>
              <a:ext uri="{FF2B5EF4-FFF2-40B4-BE49-F238E27FC236}">
                <a16:creationId xmlns:a16="http://schemas.microsoft.com/office/drawing/2014/main" id="{A5B80552-A0B8-42FB-B70C-82FB81FC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96" y="26397775"/>
            <a:ext cx="2541832" cy="267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10">
            <a:extLst>
              <a:ext uri="{FF2B5EF4-FFF2-40B4-BE49-F238E27FC236}">
                <a16:creationId xmlns:a16="http://schemas.microsoft.com/office/drawing/2014/main" id="{4BA2D084-D6AF-4284-A20A-F771911AC75C}"/>
              </a:ext>
            </a:extLst>
          </p:cNvPr>
          <p:cNvSpPr txBox="1"/>
          <p:nvPr/>
        </p:nvSpPr>
        <p:spPr>
          <a:xfrm>
            <a:off x="393266" y="28049751"/>
            <a:ext cx="98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/>
              <a:t>Şekil 3. Eğri numarası çalışması </a:t>
            </a: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A5131000-5644-4319-A2EF-1640EBAB946C}"/>
              </a:ext>
            </a:extLst>
          </p:cNvPr>
          <p:cNvSpPr/>
          <p:nvPr/>
        </p:nvSpPr>
        <p:spPr>
          <a:xfrm>
            <a:off x="10894613" y="5031028"/>
            <a:ext cx="108526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Yağış akış ilişkisi ve taşkın hidrografının hesaplanması</a:t>
            </a: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DSI birim hidrograf yöntemi ile taşkın hesabı</a:t>
            </a:r>
          </a:p>
          <a:p>
            <a:pPr marL="742950" indent="-742950" algn="just">
              <a:buAutoNum type="alphaLcParenR"/>
            </a:pP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EA4C5CE7-1811-4F5A-9CBD-B95C8AD1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27260" y="6713164"/>
            <a:ext cx="7755608" cy="36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Resim 36">
            <a:extLst>
              <a:ext uri="{FF2B5EF4-FFF2-40B4-BE49-F238E27FC236}">
                <a16:creationId xmlns:a16="http://schemas.microsoft.com/office/drawing/2014/main" id="{4784DC8C-B3C9-43EC-91E3-468779FC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36" y="12064413"/>
            <a:ext cx="7705004" cy="551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Metin kutusu 10">
            <a:extLst>
              <a:ext uri="{FF2B5EF4-FFF2-40B4-BE49-F238E27FC236}">
                <a16:creationId xmlns:a16="http://schemas.microsoft.com/office/drawing/2014/main" id="{91BAF795-8134-47B3-8291-6E860E8A7363}"/>
              </a:ext>
            </a:extLst>
          </p:cNvPr>
          <p:cNvSpPr txBox="1"/>
          <p:nvPr/>
        </p:nvSpPr>
        <p:spPr>
          <a:xfrm>
            <a:off x="10922082" y="10783591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4. Taşkın hidrografları</a:t>
            </a: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446161BE-0C52-44D0-9FA3-510EC720BCCD}"/>
              </a:ext>
            </a:extLst>
          </p:cNvPr>
          <p:cNvSpPr/>
          <p:nvPr/>
        </p:nvSpPr>
        <p:spPr>
          <a:xfrm>
            <a:off x="10812728" y="11398368"/>
            <a:ext cx="104529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HEC-HMS ve frekanslı yağışlar ile taşkın hesabı</a:t>
            </a:r>
          </a:p>
        </p:txBody>
      </p:sp>
      <p:sp>
        <p:nvSpPr>
          <p:cNvPr id="48" name="Metin kutusu 10">
            <a:extLst>
              <a:ext uri="{FF2B5EF4-FFF2-40B4-BE49-F238E27FC236}">
                <a16:creationId xmlns:a16="http://schemas.microsoft.com/office/drawing/2014/main" id="{05D2C3C5-A703-4930-8536-1827081EE8DD}"/>
              </a:ext>
            </a:extLst>
          </p:cNvPr>
          <p:cNvSpPr txBox="1"/>
          <p:nvPr/>
        </p:nvSpPr>
        <p:spPr>
          <a:xfrm>
            <a:off x="10894613" y="17681169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5. 100 yıllık 24 saatlik yağış için taşkın hidrografı</a:t>
            </a:r>
          </a:p>
        </p:txBody>
      </p:sp>
      <p:graphicFrame>
        <p:nvGraphicFramePr>
          <p:cNvPr id="59" name="Grafik 58">
            <a:extLst>
              <a:ext uri="{FF2B5EF4-FFF2-40B4-BE49-F238E27FC236}">
                <a16:creationId xmlns:a16="http://schemas.microsoft.com/office/drawing/2014/main" id="{05F9BAC0-2C92-4B63-BC14-2A7CC33F8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015736"/>
              </p:ext>
            </p:extLst>
          </p:nvPr>
        </p:nvGraphicFramePr>
        <p:xfrm>
          <a:off x="10928141" y="18330334"/>
          <a:ext cx="8442162" cy="402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0" name="Metin kutusu 10">
            <a:extLst>
              <a:ext uri="{FF2B5EF4-FFF2-40B4-BE49-F238E27FC236}">
                <a16:creationId xmlns:a16="http://schemas.microsoft.com/office/drawing/2014/main" id="{B8229D17-26BF-413E-99FF-B4797A51C921}"/>
              </a:ext>
            </a:extLst>
          </p:cNvPr>
          <p:cNvSpPr txBox="1"/>
          <p:nvPr/>
        </p:nvSpPr>
        <p:spPr>
          <a:xfrm>
            <a:off x="10927917" y="22739187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6. Farklı tekerrürdeki taşkın hidrografları</a:t>
            </a:r>
          </a:p>
        </p:txBody>
      </p:sp>
      <p:graphicFrame>
        <p:nvGraphicFramePr>
          <p:cNvPr id="61" name="Grafik 60">
            <a:extLst>
              <a:ext uri="{FF2B5EF4-FFF2-40B4-BE49-F238E27FC236}">
                <a16:creationId xmlns:a16="http://schemas.microsoft.com/office/drawing/2014/main" id="{3EAD8ED7-AE71-413E-87A1-043451052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6246"/>
              </p:ext>
            </p:extLst>
          </p:nvPr>
        </p:nvGraphicFramePr>
        <p:xfrm>
          <a:off x="10990517" y="23335223"/>
          <a:ext cx="8667817" cy="323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2" name="Metin kutusu 10">
            <a:extLst>
              <a:ext uri="{FF2B5EF4-FFF2-40B4-BE49-F238E27FC236}">
                <a16:creationId xmlns:a16="http://schemas.microsoft.com/office/drawing/2014/main" id="{0D6CB3D6-82BC-4615-9472-1594B43FFD32}"/>
              </a:ext>
            </a:extLst>
          </p:cNvPr>
          <p:cNvSpPr txBox="1"/>
          <p:nvPr/>
        </p:nvSpPr>
        <p:spPr>
          <a:xfrm>
            <a:off x="10922082" y="26364646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7. Farklı CN numaraları için 100 yıllık tekerrürdeki taşkın hidrografları</a:t>
            </a:r>
          </a:p>
        </p:txBody>
      </p:sp>
      <p:sp>
        <p:nvSpPr>
          <p:cNvPr id="63" name="Metin kutusu 4">
            <a:extLst>
              <a:ext uri="{FF2B5EF4-FFF2-40B4-BE49-F238E27FC236}">
                <a16:creationId xmlns:a16="http://schemas.microsoft.com/office/drawing/2014/main" id="{658CEBE9-1199-4611-A006-625620E0F65A}"/>
              </a:ext>
            </a:extLst>
          </p:cNvPr>
          <p:cNvSpPr txBox="1"/>
          <p:nvPr/>
        </p:nvSpPr>
        <p:spPr>
          <a:xfrm>
            <a:off x="10832138" y="27089394"/>
            <a:ext cx="105639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600" b="1" dirty="0"/>
              <a:t>Sonuç</a:t>
            </a:r>
          </a:p>
          <a:p>
            <a:pPr algn="just"/>
            <a:r>
              <a:rPr lang="tr-TR" altLang="tr-TR" sz="2600" dirty="0"/>
              <a:t>Sonuçta, farklı yöntemlerle taşkın hidrograf tasarımı gerçekleştirilmiştir. Ayrıca, havza üzerindeki şehirleşme arttıkça akışa geçen yağış miktarı da önemli ölçüde artmıştır. Bu bağlamda a</a:t>
            </a:r>
            <a:r>
              <a:rPr lang="tr-TR" sz="2600" dirty="0"/>
              <a:t>karsu çevresindeki 100 yıllık taşkın alanı boş bırakılmalı ve</a:t>
            </a:r>
            <a:r>
              <a:rPr lang="tr-TR" altLang="tr-TR" sz="2600" dirty="0"/>
              <a:t> y</a:t>
            </a:r>
            <a:r>
              <a:rPr lang="tr-TR" sz="2600" dirty="0"/>
              <a:t>erleşim için taşkın riski olmayan yüksek alanlar seçilmeli</a:t>
            </a:r>
            <a:r>
              <a:rPr lang="tr-TR" altLang="tr-TR" sz="2600" dirty="0"/>
              <a:t>.</a:t>
            </a:r>
          </a:p>
          <a:p>
            <a:pPr algn="just"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84BECC75-0F70-4AF2-82D1-F46BB400E08A}"/>
              </a:ext>
            </a:extLst>
          </p:cNvPr>
          <p:cNvSpPr txBox="1"/>
          <p:nvPr/>
        </p:nvSpPr>
        <p:spPr>
          <a:xfrm>
            <a:off x="192777" y="21569297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2. Sonuç </a:t>
            </a:r>
            <a:r>
              <a:rPr lang="tr-TR" sz="2600" b="1" dirty="0" err="1"/>
              <a:t>hiyetografı</a:t>
            </a:r>
            <a:r>
              <a:rPr lang="tr-TR" sz="2600" b="1" dirty="0"/>
              <a:t> </a:t>
            </a:r>
          </a:p>
        </p:txBody>
      </p:sp>
      <p:sp>
        <p:nvSpPr>
          <p:cNvPr id="71" name="Metin kutusu 8">
            <a:extLst>
              <a:ext uri="{FF2B5EF4-FFF2-40B4-BE49-F238E27FC236}">
                <a16:creationId xmlns:a16="http://schemas.microsoft.com/office/drawing/2014/main" id="{8E666E12-10F6-4440-A1EB-DD52B443E9E5}"/>
              </a:ext>
            </a:extLst>
          </p:cNvPr>
          <p:cNvSpPr txBox="1"/>
          <p:nvPr/>
        </p:nvSpPr>
        <p:spPr>
          <a:xfrm>
            <a:off x="252063" y="28142338"/>
            <a:ext cx="135010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Kaynaklar</a:t>
            </a:r>
          </a:p>
          <a:p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http://www.hec.usace.army.mil/software/hec-hms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/</a:t>
            </a:r>
            <a:endParaRPr lang="tr-TR" alt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altLang="tr-T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4" descr="Eskişehir Teknik Üniversitesi Logo Download Vector">
            <a:extLst>
              <a:ext uri="{FF2B5EF4-FFF2-40B4-BE49-F238E27FC236}">
                <a16:creationId xmlns:a16="http://schemas.microsoft.com/office/drawing/2014/main" id="{32B5F7A3-A7B7-BA4D-B71F-F29118FAC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48950" y="16049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87B5A89-05AB-A146-91B9-46602F7499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918"/>
          <a:stretch/>
        </p:blipFill>
        <p:spPr>
          <a:xfrm>
            <a:off x="1314435" y="-181882"/>
            <a:ext cx="3852000" cy="37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346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Ofis Teması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MacBook Pro</dc:creator>
  <cp:lastModifiedBy>Levent Koroglu</cp:lastModifiedBy>
  <cp:revision>48</cp:revision>
  <cp:lastPrinted>2019-04-25T07:43:32Z</cp:lastPrinted>
  <dcterms:created xsi:type="dcterms:W3CDTF">2012-04-05T08:17:35Z</dcterms:created>
  <dcterms:modified xsi:type="dcterms:W3CDTF">2024-05-07T08:04:38Z</dcterms:modified>
</cp:coreProperties>
</file>